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22.xml" ContentType="application/vnd.openxmlformats-officedocument.presentationml.slid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bookmarkIdSeed="4" saveSubsetFonts="1" showSpecialPlsOnTitleSld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12192000" cy="6858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Calibri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Calibri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Calibri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Calibri"/>
        <a:ea typeface="+mn-ea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138" y="402"/>
      </p:cViewPr>
      <p:guideLst>
        <p:guide pos="2160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presProps" Target="presProps.xml" /><Relationship Id="rId27" Type="http://schemas.openxmlformats.org/officeDocument/2006/relationships/tableStyles" Target="tableStyles.xml" /><Relationship Id="rId2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B50342C-0C9F-4E41-A8AC-7650CAEA5C2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62075C6-3FCA-44D6-AF79-67455D1720D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5EEF523-7AFA-4ABB-9867-AEC8F1EACCC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629A394-E902-43BA-87A4-D38030AE9BB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131716B-40CE-4117-AB71-E7342CDD3AF7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D88C822-AF92-48F8-AB3F-102CFC42D5C2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38E8ACC-6DF2-4ECD-9470-6D361C26CF2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4B6C9E0-E23D-4244-8F91-D0C70BB06EFC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A689315-0A05-4AEB-86D6-80634A688727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748A38CB-77D7-4D17-B4B0-6266D925BDA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DDDE2AD-89BB-478C-B7B8-735FE8F4CEFF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>
                <a:solidFill>
                  <a:prstClr val="black">
                    <a:tint val="75000"/>
                  </a:prstClr>
                </a:solidFill>
              </a:rPr>
              <a:t/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4774A31-8BB6-42C2-AA1C-A27350893D2E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1"/>
  <p:txStyles>
    <p:titleStyle>
      <a:lvl1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2pPr>
      <a:lvl3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3pPr>
      <a:lvl4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4pPr>
      <a:lvl5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5pPr>
      <a:lvl6pPr marL="4572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6pPr>
      <a:lvl7pPr marL="9144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7pPr>
      <a:lvl8pPr marL="13716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8pPr>
      <a:lvl9pPr marL="18288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>
        <a:lnSpc>
          <a:spcPct val="90000"/>
        </a:lnSpc>
        <a:spcBef>
          <a:spcPts val="1000"/>
        </a:spcBef>
        <a:spcAft>
          <a:spcPts val="0"/>
        </a:spcAft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ject 9"/>
          <p:cNvSpPr/>
          <p:nvPr/>
        </p:nvSpPr>
        <p:spPr bwMode="auto">
          <a:xfrm>
            <a:off x="9291938" y="1290248"/>
            <a:ext cx="2900062" cy="4549720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35064" y="2841833"/>
            <a:ext cx="8956874" cy="14465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defRPr>
            </a:lvl1pPr>
          </a:lstStyle>
          <a:p>
            <a:pPr>
              <a:defRPr/>
            </a:pPr>
            <a:r>
              <a:rPr lang="ru-RU"/>
              <a:t>Памятка для клиентов – участников казначейского сопровождения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471969" y="2745511"/>
            <a:ext cx="84912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Открытие (резервирование) 71 л/с</a:t>
            </a:r>
            <a:endParaRPr/>
          </a:p>
        </p:txBody>
      </p:sp>
      <p:sp>
        <p:nvSpPr>
          <p:cNvPr id="6" name="object 9"/>
          <p:cNvSpPr/>
          <p:nvPr/>
        </p:nvSpPr>
        <p:spPr bwMode="auto">
          <a:xfrm>
            <a:off x="9291938" y="1143000"/>
            <a:ext cx="2900062" cy="4800600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52013583" name=""/>
          <p:cNvPicPr>
            <a:picLocks noChangeAspect="1"/>
          </p:cNvPicPr>
          <p:nvPr/>
        </p:nvPicPr>
        <p:blipFill>
          <a:blip r:embed="rId2"/>
          <a:srcRect l="0" t="62094" r="48421" b="29283"/>
          <a:stretch/>
        </p:blipFill>
        <p:spPr bwMode="auto">
          <a:xfrm flipH="0" flipV="0">
            <a:off x="378707" y="5937087"/>
            <a:ext cx="6988992" cy="657034"/>
          </a:xfrm>
          <a:prstGeom prst="rect">
            <a:avLst/>
          </a:prstGeom>
        </p:spPr>
      </p:pic>
      <p:pic>
        <p:nvPicPr>
          <p:cNvPr id="1769165531" name=""/>
          <p:cNvPicPr>
            <a:picLocks noChangeAspect="1"/>
          </p:cNvPicPr>
          <p:nvPr/>
        </p:nvPicPr>
        <p:blipFill>
          <a:blip r:embed="rId3"/>
          <a:srcRect l="0" t="20826" r="47762" b="9004"/>
          <a:stretch/>
        </p:blipFill>
        <p:spPr bwMode="auto">
          <a:xfrm flipH="0" flipV="0">
            <a:off x="378707" y="1187517"/>
            <a:ext cx="6985755" cy="474018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150625" y="7327"/>
            <a:ext cx="12041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Процесс формирования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Заявления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на резервирование 71 л/с самостоятельно клиентом в ЛК ГИИС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ЭБ</a:t>
            </a:r>
            <a:endParaRPr lang="ru-RU" sz="2000" b="1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  <a:p>
            <a:pPr algn="r">
              <a:defRPr/>
            </a:pPr>
            <a:endParaRPr lang="ru-RU" sz="160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50625" y="440069"/>
            <a:ext cx="1196340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Располагается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Подсистема нормативно – справочной информации →</a:t>
            </a:r>
            <a:r>
              <a:rPr lang="en-US" sz="14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Ведение справочников, реестров, классификаторов</a:t>
            </a:r>
            <a:r>
              <a:rPr lang="en-US" sz="14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→ Книга регистрации лицевых счетов → Открыть лицевой счет</a:t>
            </a:r>
            <a:endParaRPr/>
          </a:p>
        </p:txBody>
      </p:sp>
      <p:cxnSp>
        <p:nvCxnSpPr>
          <p:cNvPr id="25" name="Соединительная линия уступом 24"/>
          <p:cNvCxnSpPr>
            <a:cxnSpLocks/>
          </p:cNvCxnSpPr>
          <p:nvPr/>
        </p:nvCxnSpPr>
        <p:spPr bwMode="auto">
          <a:xfrm rot="10800000" flipV="1">
            <a:off x="3381565" y="2756002"/>
            <a:ext cx="1097970" cy="106327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 bwMode="auto">
          <a:xfrm flipH="1">
            <a:off x="4437100" y="2433036"/>
            <a:ext cx="1440398" cy="4824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2. Основные сведения заполняются автоматически</a:t>
            </a:r>
            <a:endParaRPr/>
          </a:p>
        </p:txBody>
      </p:sp>
      <p:sp>
        <p:nvSpPr>
          <p:cNvPr id="29" name="Прямоугольник 28"/>
          <p:cNvSpPr/>
          <p:nvPr/>
        </p:nvSpPr>
        <p:spPr bwMode="auto">
          <a:xfrm flipH="1">
            <a:off x="6095999" y="2744220"/>
            <a:ext cx="1584561" cy="342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3.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Выбираем из списка – ГИИС ЭБ</a:t>
            </a:r>
            <a:endParaRPr lang="ru-RU" sz="10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 rot="10800000" flipH="1" flipV="1">
            <a:off x="79521" y="4797938"/>
            <a:ext cx="1032777" cy="3412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6.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Формируется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автоматически</a:t>
            </a:r>
            <a:endParaRPr/>
          </a:p>
        </p:txBody>
      </p:sp>
      <p:sp>
        <p:nvSpPr>
          <p:cNvPr id="36" name="Прямоугольник 35"/>
          <p:cNvSpPr/>
          <p:nvPr/>
        </p:nvSpPr>
        <p:spPr bwMode="auto">
          <a:xfrm flipH="1">
            <a:off x="4248118" y="4140657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5. Выбираете из справочника</a:t>
            </a:r>
            <a:endParaRPr/>
          </a:p>
        </p:txBody>
      </p:sp>
      <p:cxnSp>
        <p:nvCxnSpPr>
          <p:cNvPr id="37" name="Соединительная линия уступом 36"/>
          <p:cNvCxnSpPr>
            <a:cxnSpLocks/>
          </p:cNvCxnSpPr>
          <p:nvPr/>
        </p:nvCxnSpPr>
        <p:spPr bwMode="auto">
          <a:xfrm rot="10799989" flipH="0" flipV="1">
            <a:off x="3145073" y="4349023"/>
            <a:ext cx="1090345" cy="37862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 bwMode="auto">
          <a:xfrm flipH="1">
            <a:off x="4185947" y="5826033"/>
            <a:ext cx="2589029" cy="3423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solidFill>
                <a:srgbClr val="FF0000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8. Из справочника выбирается Заказчик по реквизиту ИНН либо коду по Сводному реестру</a:t>
            </a:r>
            <a:endParaRPr/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41" name="Прямоугольник 40"/>
          <p:cNvSpPr/>
          <p:nvPr/>
        </p:nvSpPr>
        <p:spPr bwMode="auto">
          <a:xfrm flipH="1">
            <a:off x="3690246" y="5256381"/>
            <a:ext cx="3498113" cy="4955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solidFill>
                <a:srgbClr val="FF0000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7. Признак проставляется только в случае, если заказчик  находится в закрытой части Сводного реестра. В остальных случаях признак НЕ ПРОСТАВЛЯЕТСЯ!</a:t>
            </a:r>
            <a:endParaRPr/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42" name="Прямая со стрелкой 41"/>
          <p:cNvCxnSpPr>
            <a:cxnSpLocks/>
          </p:cNvCxnSpPr>
          <p:nvPr/>
        </p:nvCxnSpPr>
        <p:spPr bwMode="auto">
          <a:xfrm flipH="1" flipV="0">
            <a:off x="2432939" y="5646048"/>
            <a:ext cx="1254493" cy="4572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cxnSpLocks/>
          </p:cNvCxnSpPr>
          <p:nvPr/>
        </p:nvCxnSpPr>
        <p:spPr bwMode="auto">
          <a:xfrm rot="10799989" flipH="0" flipV="0">
            <a:off x="3560461" y="5867570"/>
            <a:ext cx="625484" cy="139032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 bwMode="auto">
          <a:xfrm flipH="1" flipV="0">
            <a:off x="2006232" y="1546366"/>
            <a:ext cx="1776964" cy="3294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1. Выбираете из списка </a:t>
            </a: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 – Резервирование</a:t>
            </a:r>
            <a:endParaRPr/>
          </a:p>
        </p:txBody>
      </p:sp>
      <p:cxnSp>
        <p:nvCxnSpPr>
          <p:cNvPr id="45" name="Прямая со стрелкой 44"/>
          <p:cNvCxnSpPr>
            <a:cxnSpLocks/>
          </p:cNvCxnSpPr>
          <p:nvPr/>
        </p:nvCxnSpPr>
        <p:spPr bwMode="auto">
          <a:xfrm flipH="0" flipV="0">
            <a:off x="3278393" y="1875861"/>
            <a:ext cx="45720" cy="43599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cxnSpLocks/>
          </p:cNvCxnSpPr>
          <p:nvPr/>
        </p:nvCxnSpPr>
        <p:spPr bwMode="auto">
          <a:xfrm rot="5399976">
            <a:off x="3810421" y="4091681"/>
            <a:ext cx="519203" cy="1376914"/>
          </a:xfrm>
          <a:prstGeom prst="bentConnector2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 bwMode="auto">
          <a:xfrm flipH="1" flipV="0">
            <a:off x="7492104" y="1177706"/>
            <a:ext cx="3232296" cy="448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10. После заполнения всех полей необходимо проверить документ и при необходимости исправить критичные ошибки</a:t>
            </a:r>
            <a:endParaRPr lang="ru-RU" sz="10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66" name="Соединительная линия уступом 65"/>
          <p:cNvCxnSpPr>
            <a:cxnSpLocks/>
          </p:cNvCxnSpPr>
          <p:nvPr/>
        </p:nvCxnSpPr>
        <p:spPr bwMode="auto">
          <a:xfrm rot="10800000" flipH="0" flipV="1">
            <a:off x="368997" y="1187517"/>
            <a:ext cx="7123106" cy="326214"/>
          </a:xfrm>
          <a:prstGeom prst="bentConnector3">
            <a:avLst>
              <a:gd name="adj1" fmla="val 10323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 bwMode="auto">
          <a:xfrm flipH="1" flipV="0">
            <a:off x="8431614" y="2093859"/>
            <a:ext cx="3232296" cy="39127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11. При отсутствии ошибок необходимо сохранить документ. Документ отразится  в статусе «Черновик».</a:t>
            </a:r>
            <a:endParaRPr sz="2400"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 В списковой форме раздела «Открыть лицевой счет» документ необходимо выделить и нажать кнопку «Зарезервировать». </a:t>
            </a:r>
            <a:endParaRPr lang="ru-RU" sz="14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Статус заявления поменяется на «Обработан».</a:t>
            </a:r>
            <a:endParaRPr lang="ru-RU" sz="14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400" b="0" i="0" u="none" strike="noStrike" cap="none" spc="0">
                <a:solidFill>
                  <a:schemeClr val="tx2"/>
                </a:solidFill>
                <a:latin typeface="Arial Narrow"/>
                <a:ea typeface="Arial Narrow"/>
                <a:cs typeface="Arial Narrow"/>
              </a:rPr>
              <a:t>Реквизиты зарезервированного номера лицевого счета клиент может посмотреть в Подсистеме нормативно-справочной информации/Ведение справочников, реестров, классификаторов/Книга регистрации лицевых счетов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/Информация о реквизитах ЛС</a:t>
            </a:r>
            <a:endParaRPr lang="ru-RU" sz="2400"/>
          </a:p>
        </p:txBody>
      </p:sp>
      <p:cxnSp>
        <p:nvCxnSpPr>
          <p:cNvPr id="822087631" name="Прямая со стрелкой 44"/>
          <p:cNvCxnSpPr>
            <a:cxnSpLocks/>
          </p:cNvCxnSpPr>
          <p:nvPr/>
        </p:nvCxnSpPr>
        <p:spPr bwMode="auto">
          <a:xfrm flipH="0" flipV="0">
            <a:off x="7155962" y="3086765"/>
            <a:ext cx="45720" cy="18330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7823805" name="Прямоугольник 28"/>
          <p:cNvSpPr/>
          <p:nvPr/>
        </p:nvSpPr>
        <p:spPr bwMode="auto">
          <a:xfrm flipH="1">
            <a:off x="3848058" y="3429000"/>
            <a:ext cx="1584560" cy="3425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4.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 Укажите ОКПО и адрес электронной почты</a:t>
            </a:r>
            <a:endParaRPr lang="ru-RU" sz="10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1313121848" name="Прямая со стрелкой 44"/>
          <p:cNvCxnSpPr>
            <a:cxnSpLocks/>
          </p:cNvCxnSpPr>
          <p:nvPr/>
        </p:nvCxnSpPr>
        <p:spPr bwMode="auto">
          <a:xfrm flipH="0" flipV="0">
            <a:off x="5432619" y="3611117"/>
            <a:ext cx="1210185" cy="17127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8238626" name="Прямая со стрелкой 44"/>
          <p:cNvCxnSpPr>
            <a:cxnSpLocks/>
          </p:cNvCxnSpPr>
          <p:nvPr/>
        </p:nvCxnSpPr>
        <p:spPr bwMode="auto">
          <a:xfrm flipH="1" flipV="0">
            <a:off x="2774971" y="3696753"/>
            <a:ext cx="1094995" cy="28744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3918508" name="Соединительная линия уступом 54"/>
          <p:cNvCxnSpPr>
            <a:cxnSpLocks/>
          </p:cNvCxnSpPr>
          <p:nvPr/>
        </p:nvCxnSpPr>
        <p:spPr bwMode="auto">
          <a:xfrm rot="5399976" flipH="1" flipV="1">
            <a:off x="720375" y="4439659"/>
            <a:ext cx="216014" cy="464943"/>
          </a:xfrm>
          <a:prstGeom prst="bentConnector2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822761" name="Прямая со стрелкой 44"/>
          <p:cNvCxnSpPr>
            <a:cxnSpLocks/>
          </p:cNvCxnSpPr>
          <p:nvPr/>
        </p:nvCxnSpPr>
        <p:spPr bwMode="auto">
          <a:xfrm flipH="1" flipV="1">
            <a:off x="3381565" y="6401502"/>
            <a:ext cx="1094995" cy="5574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6737337" name="Прямоугольник 42"/>
          <p:cNvSpPr/>
          <p:nvPr/>
        </p:nvSpPr>
        <p:spPr bwMode="auto">
          <a:xfrm flipH="1" flipV="0">
            <a:off x="4479535" y="6264627"/>
            <a:ext cx="1776964" cy="3294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9. Выбираете лицевой счет</a:t>
            </a:r>
            <a:endParaRPr lang="ru-RU" sz="1000">
              <a:solidFill>
                <a:schemeClr val="tx2"/>
              </a:solidFill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42261348" name=""/>
          <p:cNvPicPr>
            <a:picLocks noChangeAspect="1"/>
          </p:cNvPicPr>
          <p:nvPr/>
        </p:nvPicPr>
        <p:blipFill>
          <a:blip r:embed="rId2"/>
          <a:srcRect l="-254" t="20793" r="48140" b="36954"/>
          <a:stretch/>
        </p:blipFill>
        <p:spPr bwMode="auto">
          <a:xfrm flipH="0" flipV="0">
            <a:off x="6333019" y="4163114"/>
            <a:ext cx="5584093" cy="2546622"/>
          </a:xfrm>
          <a:prstGeom prst="rect">
            <a:avLst/>
          </a:prstGeom>
        </p:spPr>
      </p:pic>
      <p:pic>
        <p:nvPicPr>
          <p:cNvPr id="426143745" name=""/>
          <p:cNvPicPr>
            <a:picLocks noChangeAspect="1"/>
          </p:cNvPicPr>
          <p:nvPr/>
        </p:nvPicPr>
        <p:blipFill>
          <a:blip r:embed="rId3"/>
          <a:srcRect l="0" t="20123" r="49048" b="36346"/>
          <a:stretch/>
        </p:blipFill>
        <p:spPr bwMode="auto">
          <a:xfrm flipH="0" flipV="0">
            <a:off x="6343744" y="1387677"/>
            <a:ext cx="5562641" cy="2673258"/>
          </a:xfrm>
          <a:prstGeom prst="rect">
            <a:avLst/>
          </a:prstGeom>
        </p:spPr>
      </p:pic>
      <p:pic>
        <p:nvPicPr>
          <p:cNvPr id="1699361351" name=""/>
          <p:cNvPicPr>
            <a:picLocks noChangeAspect="1"/>
          </p:cNvPicPr>
          <p:nvPr/>
        </p:nvPicPr>
        <p:blipFill>
          <a:blip r:embed="rId4"/>
          <a:srcRect l="0" t="20922" r="47378" b="8985"/>
          <a:stretch/>
        </p:blipFill>
        <p:spPr bwMode="auto">
          <a:xfrm flipH="0" flipV="0">
            <a:off x="114300" y="1066262"/>
            <a:ext cx="6013499" cy="4461561"/>
          </a:xfrm>
          <a:prstGeom prst="rect">
            <a:avLst/>
          </a:prstGeom>
        </p:spPr>
      </p:pic>
      <p:sp>
        <p:nvSpPr>
          <p:cNvPr id="90504624" name="Прямоугольник 4"/>
          <p:cNvSpPr/>
          <p:nvPr/>
        </p:nvSpPr>
        <p:spPr bwMode="auto">
          <a:xfrm flipH="0" flipV="0">
            <a:off x="343250" y="-105"/>
            <a:ext cx="11864580" cy="64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Процесс формирования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Заявления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на открытие 71 л/с</a:t>
            </a:r>
            <a:r>
              <a:rPr lang="ru-RU" sz="2000" b="1" u="none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 </a:t>
            </a:r>
            <a:r>
              <a:rPr lang="ru-RU" sz="2000" b="1" u="none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самостоятельно клиентом </a:t>
            </a:r>
            <a:r>
              <a:rPr lang="ru-RU" sz="2000" b="1" u="none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в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 ЛК ГИИС ЭБ</a:t>
            </a:r>
            <a:endParaRPr sz="2000"/>
          </a:p>
          <a:p>
            <a:pPr algn="r">
              <a:defRPr/>
            </a:pPr>
            <a:endParaRPr lang="ru-RU" sz="160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439119081" name="Прямоугольник 28"/>
          <p:cNvSpPr/>
          <p:nvPr/>
        </p:nvSpPr>
        <p:spPr bwMode="auto">
          <a:xfrm rot="10799989" flipH="1" flipV="1">
            <a:off x="2105245" y="6411432"/>
            <a:ext cx="1520454" cy="2600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solidFill>
                <a:srgbClr val="FF0000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11.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Заполняется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ИГК</a:t>
            </a:r>
            <a:endParaRPr/>
          </a:p>
          <a:p>
            <a:pPr algn="ctr">
              <a:defRPr/>
            </a:pPr>
            <a:endParaRPr lang="ru-RU" sz="1600">
              <a:solidFill>
                <a:schemeClr val="tx2"/>
              </a:solidFill>
              <a:latin typeface="Arial Narrow"/>
            </a:endParaRPr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1422699390" name="Прямая со стрелкой 15"/>
          <p:cNvCxnSpPr>
            <a:cxnSpLocks/>
          </p:cNvCxnSpPr>
          <p:nvPr/>
        </p:nvCxnSpPr>
        <p:spPr bwMode="auto">
          <a:xfrm flipH="1">
            <a:off x="489097" y="6541471"/>
            <a:ext cx="16161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6786516" name="Прямая со стрелкой 25"/>
          <p:cNvCxnSpPr>
            <a:cxnSpLocks/>
          </p:cNvCxnSpPr>
          <p:nvPr/>
        </p:nvCxnSpPr>
        <p:spPr bwMode="auto">
          <a:xfrm flipH="1" flipV="1">
            <a:off x="2456120" y="5603357"/>
            <a:ext cx="409349" cy="3013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0977838" name="Прямоугольник 40"/>
          <p:cNvSpPr/>
          <p:nvPr/>
        </p:nvSpPr>
        <p:spPr bwMode="auto">
          <a:xfrm flipH="1" flipV="0">
            <a:off x="2737729" y="4604719"/>
            <a:ext cx="3333458" cy="5361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solidFill>
                <a:srgbClr val="FF0000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8. Признак проставляется только в случае, если заказчик  находится в закрытой части Сводного реестра, в остальных случаях признак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НЕ ПРОСТАВЛЯЕТСЯ!</a:t>
            </a:r>
            <a:endParaRPr/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744825474" name="Прямоугольник 51"/>
          <p:cNvSpPr/>
          <p:nvPr/>
        </p:nvSpPr>
        <p:spPr bwMode="auto">
          <a:xfrm flipH="1">
            <a:off x="2840066" y="3751611"/>
            <a:ext cx="1943101" cy="3525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5. Из справочника выбирается тип лицевого счета - 71</a:t>
            </a:r>
            <a:endParaRPr/>
          </a:p>
        </p:txBody>
      </p:sp>
      <p:sp>
        <p:nvSpPr>
          <p:cNvPr id="866776866" name="Прямоугольник 60"/>
          <p:cNvSpPr/>
          <p:nvPr/>
        </p:nvSpPr>
        <p:spPr bwMode="auto">
          <a:xfrm flipH="1">
            <a:off x="4859807" y="4060936"/>
            <a:ext cx="1020723" cy="3976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6. Выбирается из справочника</a:t>
            </a:r>
            <a:endParaRPr/>
          </a:p>
        </p:txBody>
      </p:sp>
      <p:cxnSp>
        <p:nvCxnSpPr>
          <p:cNvPr id="710918463" name="Соединительная линия уступом 57"/>
          <p:cNvCxnSpPr>
            <a:cxnSpLocks/>
          </p:cNvCxnSpPr>
          <p:nvPr/>
        </p:nvCxnSpPr>
        <p:spPr bwMode="auto">
          <a:xfrm rot="10799989" flipH="0" flipV="1">
            <a:off x="2635391" y="4267434"/>
            <a:ext cx="2224415" cy="244260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1761786" name="Прямоугольник 68"/>
          <p:cNvSpPr/>
          <p:nvPr/>
        </p:nvSpPr>
        <p:spPr bwMode="auto">
          <a:xfrm rot="10799989" flipH="1" flipV="1">
            <a:off x="61383" y="4379263"/>
            <a:ext cx="1019173" cy="308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7. </a:t>
            </a:r>
            <a:r>
              <a:rPr lang="ru-RU" sz="900">
                <a:solidFill>
                  <a:schemeClr val="tx2"/>
                </a:solidFill>
                <a:latin typeface="Arial Narrow"/>
              </a:rPr>
              <a:t>Сформируется автоматически</a:t>
            </a:r>
            <a:endParaRPr/>
          </a:p>
        </p:txBody>
      </p:sp>
      <p:sp>
        <p:nvSpPr>
          <p:cNvPr id="1169694501" name="Прямоугольник 74"/>
          <p:cNvSpPr/>
          <p:nvPr/>
        </p:nvSpPr>
        <p:spPr bwMode="auto">
          <a:xfrm flipH="1" flipV="0">
            <a:off x="4442189" y="1494236"/>
            <a:ext cx="1286537" cy="5707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2. Основные сведения заполняются автоматически</a:t>
            </a:r>
            <a:endParaRPr/>
          </a:p>
        </p:txBody>
      </p:sp>
      <p:cxnSp>
        <p:nvCxnSpPr>
          <p:cNvPr id="582744763" name="Соединительная линия уступом 1033"/>
          <p:cNvCxnSpPr>
            <a:cxnSpLocks/>
          </p:cNvCxnSpPr>
          <p:nvPr/>
        </p:nvCxnSpPr>
        <p:spPr bwMode="auto">
          <a:xfrm rot="10799989" flipH="0" flipV="1">
            <a:off x="2775094" y="1848274"/>
            <a:ext cx="1660449" cy="625979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5654832" name="Прямоугольник 86"/>
          <p:cNvSpPr/>
          <p:nvPr/>
        </p:nvSpPr>
        <p:spPr bwMode="auto">
          <a:xfrm rot="10799989" flipH="1" flipV="1">
            <a:off x="3811768" y="6411431"/>
            <a:ext cx="2398527" cy="293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solidFill>
                <a:srgbClr val="FF0000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10.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Заполняются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реквизиты документа-основания</a:t>
            </a:r>
            <a:endParaRPr/>
          </a:p>
          <a:p>
            <a:pPr algn="ctr">
              <a:defRPr/>
            </a:pPr>
            <a:endParaRPr lang="ru-RU" sz="1600">
              <a:solidFill>
                <a:schemeClr val="tx2"/>
              </a:solidFill>
              <a:latin typeface="Arial Narrow"/>
            </a:endParaRPr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1083935848" name="Соединительная линия уступом 1043"/>
          <p:cNvCxnSpPr>
            <a:cxnSpLocks/>
          </p:cNvCxnSpPr>
          <p:nvPr/>
        </p:nvCxnSpPr>
        <p:spPr bwMode="auto">
          <a:xfrm rot="10799989">
            <a:off x="2535865" y="6171784"/>
            <a:ext cx="1275907" cy="23964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2790602" name="Прямая со стрелкой 1050"/>
          <p:cNvCxnSpPr>
            <a:cxnSpLocks/>
          </p:cNvCxnSpPr>
          <p:nvPr/>
        </p:nvCxnSpPr>
        <p:spPr bwMode="auto">
          <a:xfrm flipV="1">
            <a:off x="4322131" y="6171784"/>
            <a:ext cx="0" cy="23964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329502" name="Прямая со стрелкой 1053"/>
          <p:cNvCxnSpPr>
            <a:cxnSpLocks/>
          </p:cNvCxnSpPr>
          <p:nvPr/>
        </p:nvCxnSpPr>
        <p:spPr bwMode="auto">
          <a:xfrm flipV="1">
            <a:off x="5560826" y="6171784"/>
            <a:ext cx="0" cy="23964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3029138" name="Прямоугольник 102"/>
          <p:cNvSpPr/>
          <p:nvPr/>
        </p:nvSpPr>
        <p:spPr bwMode="auto">
          <a:xfrm flipH="1">
            <a:off x="2605661" y="1280669"/>
            <a:ext cx="1776964" cy="3509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1. Выбираете из списка - «Открытие»</a:t>
            </a:r>
            <a:endParaRPr/>
          </a:p>
        </p:txBody>
      </p:sp>
      <p:cxnSp>
        <p:nvCxnSpPr>
          <p:cNvPr id="1092177013" name="Прямая со стрелкой 66"/>
          <p:cNvCxnSpPr>
            <a:cxnSpLocks/>
          </p:cNvCxnSpPr>
          <p:nvPr/>
        </p:nvCxnSpPr>
        <p:spPr bwMode="auto">
          <a:xfrm flipH="1" flipV="0">
            <a:off x="2660796" y="1631597"/>
            <a:ext cx="45720" cy="43335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754748" name="Прямоугольник 108"/>
          <p:cNvSpPr/>
          <p:nvPr/>
        </p:nvSpPr>
        <p:spPr bwMode="auto">
          <a:xfrm flipH="1">
            <a:off x="9432244" y="2474254"/>
            <a:ext cx="1967022" cy="756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13. Во вкладке «Вложения» прикладываются документы, являющиеся основанием для открытия лицевого счета</a:t>
            </a:r>
            <a:endParaRPr/>
          </a:p>
        </p:txBody>
      </p:sp>
      <p:cxnSp>
        <p:nvCxnSpPr>
          <p:cNvPr id="141800113" name="Соединительная линия уступом 72"/>
          <p:cNvCxnSpPr>
            <a:cxnSpLocks/>
          </p:cNvCxnSpPr>
          <p:nvPr/>
        </p:nvCxnSpPr>
        <p:spPr bwMode="auto">
          <a:xfrm rot="10799989" flipH="0" flipV="1">
            <a:off x="6560478" y="2774538"/>
            <a:ext cx="2871766" cy="107244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930723" name="Прямая со стрелкой 77"/>
          <p:cNvCxnSpPr>
            <a:cxnSpLocks/>
          </p:cNvCxnSpPr>
          <p:nvPr/>
        </p:nvCxnSpPr>
        <p:spPr bwMode="auto">
          <a:xfrm flipH="1" flipV="1">
            <a:off x="8899414" y="2037640"/>
            <a:ext cx="614356" cy="43661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3120638" name="Прямоугольник 116"/>
          <p:cNvSpPr/>
          <p:nvPr/>
        </p:nvSpPr>
        <p:spPr bwMode="auto">
          <a:xfrm flipH="1">
            <a:off x="10394301" y="4501569"/>
            <a:ext cx="1429101" cy="642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666441576" name="Прямая со стрелкой 81"/>
          <p:cNvCxnSpPr>
            <a:cxnSpLocks/>
          </p:cNvCxnSpPr>
          <p:nvPr/>
        </p:nvCxnSpPr>
        <p:spPr bwMode="auto">
          <a:xfrm flipH="1" flipV="1">
            <a:off x="9056862" y="5728099"/>
            <a:ext cx="913819" cy="15495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8201717" name="Прямая со стрелкой 85"/>
          <p:cNvCxnSpPr>
            <a:cxnSpLocks/>
          </p:cNvCxnSpPr>
          <p:nvPr/>
        </p:nvCxnSpPr>
        <p:spPr bwMode="auto">
          <a:xfrm flipH="1">
            <a:off x="7764426" y="6019799"/>
            <a:ext cx="2206255" cy="5036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5914282" name="Овал 89"/>
          <p:cNvSpPr/>
          <p:nvPr/>
        </p:nvSpPr>
        <p:spPr bwMode="auto">
          <a:xfrm flipH="0" flipV="0">
            <a:off x="6531048" y="5578433"/>
            <a:ext cx="1233376" cy="317787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1883786" name="Прямоугольник 127"/>
          <p:cNvSpPr/>
          <p:nvPr/>
        </p:nvSpPr>
        <p:spPr bwMode="auto">
          <a:xfrm flipH="1" flipV="0">
            <a:off x="8942348" y="4565844"/>
            <a:ext cx="2775097" cy="355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14. Во вкладке «Лист согласования» в данных полях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проставляются «1»</a:t>
            </a:r>
            <a:endParaRPr/>
          </a:p>
        </p:txBody>
      </p:sp>
      <p:cxnSp>
        <p:nvCxnSpPr>
          <p:cNvPr id="1360799954" name="Соединительная линия уступом 91"/>
          <p:cNvCxnSpPr>
            <a:cxnSpLocks/>
          </p:cNvCxnSpPr>
          <p:nvPr/>
        </p:nvCxnSpPr>
        <p:spPr bwMode="auto">
          <a:xfrm rot="10799989" flipV="1">
            <a:off x="7762135" y="4782047"/>
            <a:ext cx="1180212" cy="955279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5641523" name="Прямая со стрелкой 6"/>
          <p:cNvCxnSpPr>
            <a:cxnSpLocks/>
            <a:stCxn id="744825474" idx="3"/>
          </p:cNvCxnSpPr>
          <p:nvPr/>
        </p:nvCxnSpPr>
        <p:spPr bwMode="auto">
          <a:xfrm flipH="1">
            <a:off x="2635391" y="3927889"/>
            <a:ext cx="204674" cy="26609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9018084" name="Прямоугольник 49"/>
          <p:cNvSpPr/>
          <p:nvPr/>
        </p:nvSpPr>
        <p:spPr bwMode="auto">
          <a:xfrm flipH="1">
            <a:off x="2813190" y="5655912"/>
            <a:ext cx="3257995" cy="36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9. Из справочника выбирается Заказчик по реквизиту ИНН либо кода по Сводному реестру</a:t>
            </a:r>
            <a:endParaRPr/>
          </a:p>
        </p:txBody>
      </p:sp>
      <p:sp>
        <p:nvSpPr>
          <p:cNvPr id="1379202202" name="Прямоугольник 3"/>
          <p:cNvSpPr/>
          <p:nvPr/>
        </p:nvSpPr>
        <p:spPr bwMode="auto">
          <a:xfrm flipH="0" flipV="0">
            <a:off x="114300" y="372648"/>
            <a:ext cx="11963400" cy="5353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Располагается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Подсистема нормативно – справочной информации →</a:t>
            </a:r>
            <a:r>
              <a:rPr lang="en-US" sz="14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Ведение справочников, реестров, классификаторов</a:t>
            </a:r>
            <a:r>
              <a:rPr lang="en-US" sz="14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→ Книга регистрации лицевых счетов → Открыть лицевой счет</a:t>
            </a:r>
            <a:endParaRPr/>
          </a:p>
        </p:txBody>
      </p:sp>
      <p:pic>
        <p:nvPicPr>
          <p:cNvPr id="631411023" name=""/>
          <p:cNvPicPr>
            <a:picLocks noChangeAspect="1"/>
          </p:cNvPicPr>
          <p:nvPr/>
        </p:nvPicPr>
        <p:blipFill>
          <a:blip r:embed="rId5"/>
          <a:srcRect l="204" t="41663" r="47252" b="38971"/>
          <a:stretch/>
        </p:blipFill>
        <p:spPr bwMode="auto">
          <a:xfrm flipH="0" flipV="0">
            <a:off x="137684" y="5527823"/>
            <a:ext cx="6013499" cy="1246706"/>
          </a:xfrm>
          <a:prstGeom prst="rect">
            <a:avLst/>
          </a:prstGeom>
        </p:spPr>
      </p:pic>
      <p:sp>
        <p:nvSpPr>
          <p:cNvPr id="990002688" name="Прямоугольник 28"/>
          <p:cNvSpPr/>
          <p:nvPr/>
        </p:nvSpPr>
        <p:spPr bwMode="auto">
          <a:xfrm flipH="1">
            <a:off x="4067526" y="2226057"/>
            <a:ext cx="1584560" cy="3425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3.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Выбираем из списка – ГИИС ЭБ</a:t>
            </a:r>
            <a:endParaRPr lang="ru-RU" sz="10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965362067" name="Прямая со стрелкой 66"/>
          <p:cNvCxnSpPr>
            <a:cxnSpLocks/>
          </p:cNvCxnSpPr>
          <p:nvPr/>
        </p:nvCxnSpPr>
        <p:spPr bwMode="auto">
          <a:xfrm flipH="0" flipV="0">
            <a:off x="5489523" y="2568602"/>
            <a:ext cx="400909" cy="26208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6644961" name="Прямоугольник 28"/>
          <p:cNvSpPr/>
          <p:nvPr/>
        </p:nvSpPr>
        <p:spPr bwMode="auto">
          <a:xfrm flipH="1">
            <a:off x="3019337" y="2993832"/>
            <a:ext cx="1584559" cy="342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4.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 Укажите ОКПО и адрес электронной почты</a:t>
            </a:r>
            <a:endParaRPr lang="ru-RU" sz="10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195442471" name="Прямая со стрелкой 66"/>
          <p:cNvCxnSpPr>
            <a:cxnSpLocks/>
          </p:cNvCxnSpPr>
          <p:nvPr/>
        </p:nvCxnSpPr>
        <p:spPr bwMode="auto">
          <a:xfrm flipH="0" flipV="0">
            <a:off x="4610122" y="3146662"/>
            <a:ext cx="554419" cy="18971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440706" name="Прямая со стрелкой 66"/>
          <p:cNvCxnSpPr>
            <a:cxnSpLocks/>
          </p:cNvCxnSpPr>
          <p:nvPr/>
        </p:nvCxnSpPr>
        <p:spPr bwMode="auto">
          <a:xfrm flipH="1" flipV="0">
            <a:off x="1985277" y="3146662"/>
            <a:ext cx="1034060" cy="32819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462293" name="Прямая со стрелкой 66"/>
          <p:cNvCxnSpPr>
            <a:cxnSpLocks/>
          </p:cNvCxnSpPr>
          <p:nvPr/>
        </p:nvCxnSpPr>
        <p:spPr bwMode="auto">
          <a:xfrm flipH="0" flipV="1">
            <a:off x="343250" y="4060936"/>
            <a:ext cx="400909" cy="30959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9797469" name="Прямая со стрелкой 66"/>
          <p:cNvCxnSpPr>
            <a:cxnSpLocks/>
          </p:cNvCxnSpPr>
          <p:nvPr/>
        </p:nvCxnSpPr>
        <p:spPr bwMode="auto">
          <a:xfrm flipH="1" flipV="0">
            <a:off x="1831413" y="4812642"/>
            <a:ext cx="906315" cy="32819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1953847" name="Прямоугольник 39"/>
          <p:cNvSpPr/>
          <p:nvPr/>
        </p:nvSpPr>
        <p:spPr bwMode="auto">
          <a:xfrm flipH="1">
            <a:off x="3488654" y="5213066"/>
            <a:ext cx="2589028" cy="3423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solidFill>
                <a:srgbClr val="FF0000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9. Из справочника выбирается Заказчик по реквизиту ИНН либо коду по Сводному реестру</a:t>
            </a:r>
            <a:endParaRPr/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329056629" name="Прямая со стрелкой 6"/>
          <p:cNvCxnSpPr>
            <a:cxnSpLocks/>
            <a:stCxn id="1491953847" idx="3"/>
          </p:cNvCxnSpPr>
          <p:nvPr/>
        </p:nvCxnSpPr>
        <p:spPr bwMode="auto">
          <a:xfrm rot="10799989" flipH="0" flipV="0">
            <a:off x="2867222" y="5309305"/>
            <a:ext cx="621432" cy="7495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3017062" name="Прямоугольник 42"/>
          <p:cNvSpPr/>
          <p:nvPr/>
        </p:nvSpPr>
        <p:spPr bwMode="auto">
          <a:xfrm flipH="1" flipV="0">
            <a:off x="3308494" y="5603357"/>
            <a:ext cx="1776963" cy="3294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10. Выбираете лицевой счет</a:t>
            </a:r>
            <a:endParaRPr lang="ru-RU" sz="10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1984536187" name="Прямая со стрелкой 6"/>
          <p:cNvCxnSpPr>
            <a:cxnSpLocks/>
          </p:cNvCxnSpPr>
          <p:nvPr/>
        </p:nvCxnSpPr>
        <p:spPr bwMode="auto">
          <a:xfrm rot="10799989" flipH="0" flipV="0">
            <a:off x="2660796" y="5768104"/>
            <a:ext cx="621432" cy="7494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2315535" name="Прямоугольник 86"/>
          <p:cNvSpPr/>
          <p:nvPr/>
        </p:nvSpPr>
        <p:spPr bwMode="auto">
          <a:xfrm rot="10799989" flipH="1" flipV="1">
            <a:off x="3697473" y="6291606"/>
            <a:ext cx="2398527" cy="293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solidFill>
                <a:srgbClr val="FF0000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11.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Заполняются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реквизиты документа-основания</a:t>
            </a:r>
            <a:endParaRPr/>
          </a:p>
          <a:p>
            <a:pPr algn="ctr">
              <a:defRPr/>
            </a:pPr>
            <a:endParaRPr lang="ru-RU" sz="1600">
              <a:solidFill>
                <a:schemeClr val="tx2"/>
              </a:solidFill>
              <a:latin typeface="Arial Narrow"/>
            </a:endParaRPr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958488606" name="Прямая со стрелкой 6"/>
          <p:cNvCxnSpPr>
            <a:cxnSpLocks/>
            <a:stCxn id="1762315535" idx="1"/>
          </p:cNvCxnSpPr>
          <p:nvPr/>
        </p:nvCxnSpPr>
        <p:spPr bwMode="auto">
          <a:xfrm rot="10799989" flipH="0" flipV="0">
            <a:off x="2635391" y="6151176"/>
            <a:ext cx="1062081" cy="28734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428622" name="Прямая со стрелкой 6"/>
          <p:cNvCxnSpPr>
            <a:cxnSpLocks/>
          </p:cNvCxnSpPr>
          <p:nvPr/>
        </p:nvCxnSpPr>
        <p:spPr bwMode="auto">
          <a:xfrm rot="10799989" flipH="0" flipV="0">
            <a:off x="4265899" y="6171784"/>
            <a:ext cx="176289" cy="12306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3631491" name="Прямая со стрелкой 6"/>
          <p:cNvCxnSpPr>
            <a:cxnSpLocks/>
          </p:cNvCxnSpPr>
          <p:nvPr/>
        </p:nvCxnSpPr>
        <p:spPr bwMode="auto">
          <a:xfrm rot="10799989" flipH="1" flipV="0">
            <a:off x="5011032" y="6171784"/>
            <a:ext cx="406979" cy="12306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739100" name="Прямоугольник 28"/>
          <p:cNvSpPr/>
          <p:nvPr/>
        </p:nvSpPr>
        <p:spPr bwMode="auto">
          <a:xfrm rot="10799989" flipH="1" flipV="1">
            <a:off x="2417710" y="6487132"/>
            <a:ext cx="1520454" cy="2600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sz="1600">
              <a:solidFill>
                <a:srgbClr val="FF0000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0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12.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Заполняется 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ИГК</a:t>
            </a:r>
            <a:endParaRPr/>
          </a:p>
          <a:p>
            <a:pPr algn="ctr">
              <a:defRPr/>
            </a:pPr>
            <a:endParaRPr lang="ru-RU" sz="1600">
              <a:solidFill>
                <a:schemeClr val="tx2"/>
              </a:solidFill>
              <a:latin typeface="Arial Narrow"/>
            </a:endParaRPr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570373069" name="Прямая со стрелкой 6"/>
          <p:cNvCxnSpPr>
            <a:cxnSpLocks/>
            <a:stCxn id="365739100" idx="1"/>
          </p:cNvCxnSpPr>
          <p:nvPr/>
        </p:nvCxnSpPr>
        <p:spPr bwMode="auto">
          <a:xfrm rot="10799989" flipH="0" flipV="1">
            <a:off x="433444" y="6617172"/>
            <a:ext cx="1984266" cy="9256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7296145" name="Прямоугольник 127"/>
          <p:cNvSpPr/>
          <p:nvPr/>
        </p:nvSpPr>
        <p:spPr bwMode="auto">
          <a:xfrm flipH="1" flipV="0">
            <a:off x="9970681" y="5684070"/>
            <a:ext cx="2033484" cy="4413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15. Выбираете согласующего и утверждающего (руководителя организации)</a:t>
            </a:r>
            <a:endParaRPr/>
          </a:p>
        </p:txBody>
      </p:sp>
      <p:sp>
        <p:nvSpPr>
          <p:cNvPr id="638639539" name="Прямоугольник 63"/>
          <p:cNvSpPr/>
          <p:nvPr/>
        </p:nvSpPr>
        <p:spPr bwMode="auto">
          <a:xfrm flipH="1" flipV="0">
            <a:off x="5880531" y="963499"/>
            <a:ext cx="6123635" cy="8160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16. После заполнения всех полей необходимо проверить документ и при необходимости исправить критичные ошибки</a:t>
            </a:r>
            <a:r>
              <a:rPr lang="ru-RU" sz="1000">
                <a:solidFill>
                  <a:schemeClr val="tx2"/>
                </a:solidFill>
                <a:latin typeface="Arial Narrow"/>
              </a:rPr>
              <a:t>. </a:t>
            </a:r>
            <a:r>
              <a:rPr lang="ru-RU" sz="1000" b="0" i="0" u="none" strike="noStrike" cap="none" spc="0">
                <a:solidFill>
                  <a:schemeClr val="tx2"/>
                </a:solidFill>
                <a:latin typeface="Arial Narrow"/>
                <a:ea typeface="Arial Narrow"/>
                <a:cs typeface="Arial Narrow"/>
              </a:rPr>
              <a:t>При отсутствии ошибок необходимо сохранить документ. Документ отразится  в статусе «Черновик».</a:t>
            </a:r>
            <a:endParaRPr lang="ru-RU" sz="1000" b="0" i="0" u="none" strike="noStrike" cap="none" spc="0">
              <a:solidFill>
                <a:schemeClr val="tx2"/>
              </a:solidFill>
              <a:latin typeface="Arial Narrow"/>
              <a:cs typeface="Arial Narrow"/>
            </a:endParaRPr>
          </a:p>
          <a:p>
            <a:pPr>
              <a:defRPr/>
            </a:pPr>
            <a:r>
              <a:rPr lang="ru-RU" sz="1000" b="0" i="0" u="none" strike="noStrike" cap="none" spc="0">
                <a:solidFill>
                  <a:schemeClr val="tx2"/>
                </a:solidFill>
                <a:latin typeface="Arial Narrow"/>
                <a:ea typeface="Arial Narrow"/>
                <a:cs typeface="Arial Narrow"/>
              </a:rPr>
              <a:t> В списковой форме раздела «Открыть лицевой счет» документ необходимо выделить и нажать кнопку «Отправить на согласование». </a:t>
            </a:r>
            <a:r>
              <a:rPr lang="ru-RU" sz="1000" b="0" i="0" u="none" strike="noStrike" cap="none" spc="0">
                <a:solidFill>
                  <a:schemeClr val="tx2"/>
                </a:solidFill>
                <a:latin typeface="Arial Narrow"/>
                <a:ea typeface="Arial Narrow"/>
                <a:cs typeface="Arial Narrow"/>
              </a:rPr>
              <a:t>Статус заявления поменяется на «На согласовании» (см. следующий слайд)</a:t>
            </a:r>
            <a:endParaRPr lang="ru-RU" sz="1000" b="0" i="0" u="none" strike="noStrike" cap="none" spc="0">
              <a:solidFill>
                <a:schemeClr val="tx2"/>
              </a:solidFill>
              <a:latin typeface="Arial Narrow"/>
              <a:cs typeface="Arial Narrow"/>
            </a:endParaRPr>
          </a:p>
        </p:txBody>
      </p:sp>
      <p:cxnSp>
        <p:nvCxnSpPr>
          <p:cNvPr id="98906422" name="Соединительная линия уступом 65"/>
          <p:cNvCxnSpPr>
            <a:cxnSpLocks/>
          </p:cNvCxnSpPr>
          <p:nvPr/>
        </p:nvCxnSpPr>
        <p:spPr bwMode="auto">
          <a:xfrm rot="10799989" flipH="0" flipV="1">
            <a:off x="186046" y="1078353"/>
            <a:ext cx="5704386" cy="272270"/>
          </a:xfrm>
          <a:prstGeom prst="bentConnector3">
            <a:avLst>
              <a:gd name="adj1" fmla="val 101484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10243958" name=""/>
          <p:cNvPicPr>
            <a:picLocks noChangeAspect="1"/>
          </p:cNvPicPr>
          <p:nvPr/>
        </p:nvPicPr>
        <p:blipFill>
          <a:blip r:embed="rId2"/>
          <a:srcRect l="0" t="15578" r="18444" b="56901"/>
          <a:stretch/>
        </p:blipFill>
        <p:spPr bwMode="auto">
          <a:xfrm flipH="0" flipV="0">
            <a:off x="378150" y="1996346"/>
            <a:ext cx="11561516" cy="21944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 flipH="0" flipV="0">
            <a:off x="157767" y="27855"/>
            <a:ext cx="12002281" cy="396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Процесс согласования и утверждения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Заявления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на открытие 71 л/с самостоятельно клиентом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в ЛК ГИИС ЭБ</a:t>
            </a:r>
            <a:endParaRPr sz="200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8597" y="541894"/>
            <a:ext cx="11860621" cy="942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Согласование и утверждение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Заявления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на открытие лицевого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счета осуществляется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в</a:t>
            </a:r>
            <a:r>
              <a:rPr lang="en-US" sz="1400">
                <a:solidFill>
                  <a:schemeClr val="tx2"/>
                </a:solidFill>
                <a:latin typeface="Arial Narrow"/>
              </a:rPr>
              <a:t>: 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Подсистема нормативно – справочной информации → Ведение справочников, реестров, классификаторов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→ Книга регистрации лицевых счетов → Согласование заявлений, затем Утверждение заявлений</a:t>
            </a:r>
            <a:endParaRPr/>
          </a:p>
        </p:txBody>
      </p:sp>
      <p:sp>
        <p:nvSpPr>
          <p:cNvPr id="42" name="Прямоугольник 41"/>
          <p:cNvSpPr/>
          <p:nvPr/>
        </p:nvSpPr>
        <p:spPr bwMode="auto">
          <a:xfrm flipH="1" flipV="0">
            <a:off x="9314236" y="3989251"/>
            <a:ext cx="2366734" cy="10819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1. Первый этап - Согласование заявлений. </a:t>
            </a:r>
            <a:r>
              <a:rPr lang="ru-RU" sz="1000" b="0" i="0" u="none" strike="noStrike" cap="none" spc="0">
                <a:solidFill>
                  <a:schemeClr val="tx2"/>
                </a:solidFill>
                <a:latin typeface="Arial Narrow"/>
                <a:ea typeface="Arial Narrow"/>
                <a:cs typeface="Arial Narrow"/>
              </a:rPr>
              <a:t>Необходимо выделить строчку и нажать кнопку «Согласовать (Клиент с ЭП)». </a:t>
            </a:r>
            <a:r>
              <a:rPr lang="ru-RU" sz="1000" b="0" i="0" u="none" strike="noStrike" cap="none" spc="0">
                <a:solidFill>
                  <a:schemeClr val="tx2"/>
                </a:solidFill>
                <a:latin typeface="Arial Narrow"/>
                <a:ea typeface="Arial Narrow"/>
                <a:cs typeface="Arial Narrow"/>
              </a:rPr>
              <a:t>Статус заявления поменяется на «На утверждении»</a:t>
            </a:r>
            <a:endParaRPr/>
          </a:p>
        </p:txBody>
      </p:sp>
      <p:cxnSp>
        <p:nvCxnSpPr>
          <p:cNvPr id="3" name="Прямая со стрелкой 2"/>
          <p:cNvCxnSpPr>
            <a:cxnSpLocks/>
          </p:cNvCxnSpPr>
          <p:nvPr/>
        </p:nvCxnSpPr>
        <p:spPr bwMode="auto">
          <a:xfrm flipV="1">
            <a:off x="10026442" y="2828259"/>
            <a:ext cx="0" cy="116099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 bwMode="auto">
          <a:xfrm flipH="1" flipV="0">
            <a:off x="6285719" y="3989251"/>
            <a:ext cx="2275367" cy="10025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00">
                <a:solidFill>
                  <a:schemeClr val="tx2"/>
                </a:solidFill>
                <a:latin typeface="Arial Narrow"/>
              </a:rPr>
              <a:t>2. Второй этап - Утверждение заявлений. </a:t>
            </a:r>
            <a:r>
              <a:rPr lang="ru-RU" sz="1000" b="0" i="0" u="none" strike="noStrike" cap="none" spc="0">
                <a:solidFill>
                  <a:schemeClr val="tx2"/>
                </a:solidFill>
                <a:latin typeface="Arial Narrow"/>
                <a:ea typeface="Arial Narrow"/>
                <a:cs typeface="Arial Narrow"/>
              </a:rPr>
              <a:t>Необходимо выделить строчку и нажать кнопку «Утвердить (Клиент с ЭП)». </a:t>
            </a:r>
            <a:r>
              <a:rPr lang="ru-RU" sz="1000" b="0" i="0" u="none" strike="noStrike" cap="none" spc="0">
                <a:solidFill>
                  <a:schemeClr val="tx2"/>
                </a:solidFill>
                <a:latin typeface="Arial Narrow"/>
                <a:ea typeface="Arial Narrow"/>
                <a:cs typeface="Arial Narrow"/>
              </a:rPr>
              <a:t>Статус заявления поменяется на «На обработке ТОФК» или на «На обработке ЦС»</a:t>
            </a:r>
            <a:endParaRPr/>
          </a:p>
        </p:txBody>
      </p:sp>
      <p:cxnSp>
        <p:nvCxnSpPr>
          <p:cNvPr id="50" name="Прямая со стрелкой 49"/>
          <p:cNvCxnSpPr>
            <a:cxnSpLocks/>
          </p:cNvCxnSpPr>
          <p:nvPr/>
        </p:nvCxnSpPr>
        <p:spPr bwMode="auto">
          <a:xfrm flipH="1" flipV="1">
            <a:off x="5469835" y="3019892"/>
            <a:ext cx="1586622" cy="9164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0039335" name=""/>
          <p:cNvSpPr txBox="1"/>
          <p:nvPr/>
        </p:nvSpPr>
        <p:spPr bwMode="auto">
          <a:xfrm flipH="0" flipV="0">
            <a:off x="623557" y="5238748"/>
            <a:ext cx="6211183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ru-RU" b="0" i="0" u="none" strike="noStrike" cap="none" spc="0">
                <a:solidFill>
                  <a:schemeClr val="tx2"/>
                </a:solidFill>
                <a:latin typeface="Arial Narrow"/>
                <a:ea typeface="Arial Narrow"/>
                <a:cs typeface="Arial Narrow"/>
              </a:rPr>
              <a:t>Реквизиты открытого лицевого счета клиент может посмотреть в Подсистеме нормативно-справочной информации/Ведение справочников, реестров, классификаторов/Книга регистрации лицевых счетов</a:t>
            </a:r>
            <a:r>
              <a:rPr lang="ru-RU">
                <a:solidFill>
                  <a:schemeClr val="tx2"/>
                </a:solidFill>
                <a:latin typeface="Arial Narrow"/>
              </a:rPr>
              <a:t>/Информация о реквизитах ЛС</a:t>
            </a:r>
            <a:endParaRPr lang="ru-RU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233844" y="1666943"/>
            <a:ext cx="84912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Открытие </a:t>
            </a:r>
            <a:r>
              <a:rPr lang="ru-RU"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(изменение), закрытие </a:t>
            </a:r>
            <a:r>
              <a:rPr lang="ru-RU"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раздела </a:t>
            </a:r>
            <a:r>
              <a:rPr lang="ru-RU"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на открытом 71 лицевом счете</a:t>
            </a:r>
            <a:endParaRPr lang="ru-RU" sz="4400" b="1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6" name="object 9"/>
          <p:cNvSpPr/>
          <p:nvPr/>
        </p:nvSpPr>
        <p:spPr bwMode="auto">
          <a:xfrm>
            <a:off x="9291938" y="1143000"/>
            <a:ext cx="2900062" cy="4800600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5584175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21041" y="3938455"/>
            <a:ext cx="6039126" cy="2306203"/>
          </a:xfrm>
          <a:prstGeom prst="rect">
            <a:avLst/>
          </a:prstGeom>
        </p:spPr>
      </p:pic>
      <p:pic>
        <p:nvPicPr>
          <p:cNvPr id="60483433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21041" y="1158518"/>
            <a:ext cx="6039126" cy="2486698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l="18195" t="19950" r="12985" b="18376"/>
          <a:stretch/>
        </p:blipFill>
        <p:spPr bwMode="auto">
          <a:xfrm>
            <a:off x="6241311" y="1254652"/>
            <a:ext cx="5646309" cy="2221914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</p:pic>
      <p:sp>
        <p:nvSpPr>
          <p:cNvPr id="5" name="Прямоугольник 4"/>
          <p:cNvSpPr/>
          <p:nvPr/>
        </p:nvSpPr>
        <p:spPr bwMode="auto">
          <a:xfrm>
            <a:off x="228598" y="-26685"/>
            <a:ext cx="11964840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Формирование Заявки на открытие раздела на 71 </a:t>
            </a:r>
            <a:r>
              <a:rPr lang="ru-RU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л/с</a:t>
            </a:r>
            <a:endParaRPr lang="ru-RU" b="1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28598" y="339433"/>
            <a:ext cx="11863138" cy="6375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Располагается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Меню →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 Казначейское сопровождение → Управление расходами (казначейское сопровождение)→ Ведение перечня документов-оснований → 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Документ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– основание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→ Все документы</a:t>
            </a:r>
            <a:endParaRPr lang="ru-RU" sz="1400">
              <a:solidFill>
                <a:srgbClr val="FFFF00"/>
              </a:solidFill>
              <a:latin typeface="Arial Narrow"/>
            </a:endParaRPr>
          </a:p>
        </p:txBody>
      </p:sp>
      <p:cxnSp>
        <p:nvCxnSpPr>
          <p:cNvPr id="6" name="Соединительная линия уступом 5"/>
          <p:cNvCxnSpPr>
            <a:cxnSpLocks/>
            <a:stCxn id="7" idx="1"/>
          </p:cNvCxnSpPr>
          <p:nvPr/>
        </p:nvCxnSpPr>
        <p:spPr bwMode="auto">
          <a:xfrm rot="10799989" flipH="0" flipV="1">
            <a:off x="3213217" y="1811573"/>
            <a:ext cx="920925" cy="590294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 bwMode="auto">
          <a:xfrm>
            <a:off x="4134142" y="1641946"/>
            <a:ext cx="1961857" cy="339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1. Выбор </a:t>
            </a:r>
            <a:r>
              <a:rPr lang="ru-RU" sz="1100">
                <a:solidFill>
                  <a:schemeClr val="tx2"/>
                </a:solidFill>
                <a:latin typeface="Arial Narrow"/>
              </a:rPr>
              <a:t>нужного типа Заявки</a:t>
            </a:r>
            <a:endParaRPr lang="ru-RU" sz="11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9" name="Соединительная линия уступом 8"/>
          <p:cNvCxnSpPr>
            <a:cxnSpLocks/>
          </p:cNvCxnSpPr>
          <p:nvPr/>
        </p:nvCxnSpPr>
        <p:spPr bwMode="auto">
          <a:xfrm rot="10800000" flipV="1">
            <a:off x="682617" y="3436871"/>
            <a:ext cx="817968" cy="582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 bwMode="auto">
          <a:xfrm>
            <a:off x="1500585" y="3307915"/>
            <a:ext cx="2537637" cy="3373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2. Вкладка «Исполнитель» заполняется автоматически</a:t>
            </a:r>
            <a:endParaRPr/>
          </a:p>
        </p:txBody>
      </p:sp>
      <p:cxnSp>
        <p:nvCxnSpPr>
          <p:cNvPr id="12" name="Соединительная линия уступом 11"/>
          <p:cNvCxnSpPr>
            <a:cxnSpLocks/>
          </p:cNvCxnSpPr>
          <p:nvPr/>
        </p:nvCxnSpPr>
        <p:spPr bwMode="auto">
          <a:xfrm rot="10800000" flipV="1">
            <a:off x="7473075" y="1734309"/>
            <a:ext cx="1205244" cy="74482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 bwMode="auto">
          <a:xfrm>
            <a:off x="8678319" y="1380516"/>
            <a:ext cx="2085060" cy="522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4. </a:t>
            </a:r>
            <a:r>
              <a:rPr lang="ru-RU" sz="1100">
                <a:solidFill>
                  <a:schemeClr val="tx2"/>
                </a:solidFill>
                <a:latin typeface="Arial Narrow"/>
              </a:rPr>
              <a:t>Заполнение вкладки «Заказчик» путем выбора из справочника по реквизиту ИНН</a:t>
            </a:r>
            <a:endParaRPr lang="ru-RU" sz="11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 rot="10800000" flipH="1" flipV="1">
            <a:off x="2351190" y="5995987"/>
            <a:ext cx="2809970" cy="7424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3. Заполняется автоматически </a:t>
            </a:r>
            <a:endParaRPr/>
          </a:p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 (В случае наличия у клиента нескольких 71 л/с из справочника выбирается соответствующий л/с, на котором планируется открытие раздела)</a:t>
            </a:r>
            <a:endParaRPr lang="ru-RU" sz="1100">
              <a:solidFill>
                <a:srgbClr val="FF0000"/>
              </a:solidFill>
              <a:latin typeface="Arial Narrow"/>
            </a:endParaRP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 bwMode="auto">
          <a:xfrm flipH="0" flipV="1">
            <a:off x="5160800" y="5810812"/>
            <a:ext cx="775587" cy="31019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 bwMode="auto">
          <a:xfrm>
            <a:off x="8678319" y="2714625"/>
            <a:ext cx="3447467" cy="7143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6. Признак проставляется только в случае, если заказчик  находится в закрытой части Сводного реестра, в остальных случаях признак </a:t>
            </a:r>
            <a:endParaRPr/>
          </a:p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НЕ ПРОСТАВЛЯЕТСЯ </a:t>
            </a:r>
            <a:r>
              <a:rPr lang="ru-RU" sz="1100" b="1">
                <a:solidFill>
                  <a:srgbClr val="FF0000"/>
                </a:solidFill>
                <a:latin typeface="Arial Narrow"/>
              </a:rPr>
              <a:t>!</a:t>
            </a:r>
            <a:endParaRPr lang="ru-RU" sz="1100">
              <a:solidFill>
                <a:srgbClr val="FF0000"/>
              </a:solidFill>
              <a:latin typeface="Arial Narrow"/>
            </a:endParaRPr>
          </a:p>
        </p:txBody>
      </p:sp>
      <p:cxnSp>
        <p:nvCxnSpPr>
          <p:cNvPr id="22" name="Прямая со стрелкой 21"/>
          <p:cNvCxnSpPr>
            <a:cxnSpLocks/>
          </p:cNvCxnSpPr>
          <p:nvPr/>
        </p:nvCxnSpPr>
        <p:spPr bwMode="auto">
          <a:xfrm flipV="1">
            <a:off x="9877423" y="2556444"/>
            <a:ext cx="0" cy="1695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GrechanyhZHV\Desktop\жанна3\Новая папка\156.pn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6241312" y="3769807"/>
            <a:ext cx="5762846" cy="2901926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 bwMode="auto">
          <a:xfrm>
            <a:off x="9122735" y="4745697"/>
            <a:ext cx="2764886" cy="7407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8. </a:t>
            </a:r>
            <a:r>
              <a:rPr lang="ru-RU" sz="1100">
                <a:solidFill>
                  <a:schemeClr val="tx2"/>
                </a:solidFill>
                <a:latin typeface="Arial Narrow"/>
              </a:rPr>
              <a:t>Заполнение вкладки «Документ – основание» путем ввода соответствующих данных из государственного контракта, договора, </a:t>
            </a:r>
            <a:r>
              <a:rPr lang="ru-RU" sz="1100">
                <a:solidFill>
                  <a:schemeClr val="tx2"/>
                </a:solidFill>
                <a:latin typeface="Arial Narrow"/>
              </a:rPr>
              <a:t>со</a:t>
            </a:r>
            <a:r>
              <a:rPr lang="ru-RU" sz="1100">
                <a:solidFill>
                  <a:schemeClr val="tx2"/>
                </a:solidFill>
                <a:latin typeface="Arial Narrow"/>
              </a:rPr>
              <a:t>глашения</a:t>
            </a:r>
            <a:endParaRPr lang="ru-RU" sz="11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8" name="Соединительная линия уступом 7"/>
          <p:cNvCxnSpPr>
            <a:cxnSpLocks/>
          </p:cNvCxnSpPr>
          <p:nvPr/>
        </p:nvCxnSpPr>
        <p:spPr bwMode="auto">
          <a:xfrm rot="10800000">
            <a:off x="7439027" y="3867151"/>
            <a:ext cx="1683708" cy="970665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 bwMode="auto">
          <a:xfrm>
            <a:off x="9620250" y="4107108"/>
            <a:ext cx="2383908" cy="33730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 bwMode="auto">
          <a:xfrm flipH="1">
            <a:off x="8644270" y="3710535"/>
            <a:ext cx="3447462" cy="309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7. Проставляются даты  действия  государственного контракта, договора, соглашения</a:t>
            </a:r>
            <a:endParaRPr/>
          </a:p>
        </p:txBody>
      </p:sp>
      <p:cxnSp>
        <p:nvCxnSpPr>
          <p:cNvPr id="2054" name="Прямая со стрелкой 2053"/>
          <p:cNvCxnSpPr>
            <a:cxnSpLocks/>
          </p:cNvCxnSpPr>
          <p:nvPr/>
        </p:nvCxnSpPr>
        <p:spPr bwMode="auto">
          <a:xfrm>
            <a:off x="11782425" y="4019551"/>
            <a:ext cx="0" cy="2562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 bwMode="auto">
          <a:xfrm flipH="1">
            <a:off x="8972547" y="5657850"/>
            <a:ext cx="3031607" cy="676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10. В раздел «Скан-копии документов» прикрепляется государственный контракт, договор, соглашение, являющийся основанием для открытия раздела</a:t>
            </a:r>
            <a:endParaRPr/>
          </a:p>
        </p:txBody>
      </p:sp>
      <p:cxnSp>
        <p:nvCxnSpPr>
          <p:cNvPr id="2061" name="Прямая со стрелкой 2060"/>
          <p:cNvCxnSpPr>
            <a:cxnSpLocks/>
            <a:stCxn id="46" idx="3"/>
          </p:cNvCxnSpPr>
          <p:nvPr/>
        </p:nvCxnSpPr>
        <p:spPr bwMode="auto">
          <a:xfrm flipH="1">
            <a:off x="8644273" y="5995988"/>
            <a:ext cx="328274" cy="46196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 bwMode="auto">
          <a:xfrm flipH="1">
            <a:off x="7019920" y="5995987"/>
            <a:ext cx="1504947" cy="3381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9. ИГК обязателен для заполнения</a:t>
            </a:r>
            <a:endParaRPr/>
          </a:p>
        </p:txBody>
      </p:sp>
      <p:cxnSp>
        <p:nvCxnSpPr>
          <p:cNvPr id="2063" name="Прямая со стрелкой 2062"/>
          <p:cNvCxnSpPr>
            <a:cxnSpLocks/>
            <a:stCxn id="49" idx="3"/>
          </p:cNvCxnSpPr>
          <p:nvPr/>
        </p:nvCxnSpPr>
        <p:spPr bwMode="auto">
          <a:xfrm flipH="1" flipV="1">
            <a:off x="6457950" y="6076950"/>
            <a:ext cx="561970" cy="881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 bwMode="auto">
          <a:xfrm>
            <a:off x="10207888" y="1903376"/>
            <a:ext cx="1883843" cy="319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5. Заполняется в соответствии с документом-основанием</a:t>
            </a:r>
            <a:endParaRPr/>
          </a:p>
        </p:txBody>
      </p:sp>
      <p:cxnSp>
        <p:nvCxnSpPr>
          <p:cNvPr id="14" name="Прямая со стрелкой 13"/>
          <p:cNvCxnSpPr>
            <a:cxnSpLocks/>
          </p:cNvCxnSpPr>
          <p:nvPr/>
        </p:nvCxnSpPr>
        <p:spPr bwMode="auto">
          <a:xfrm flipH="1" flipV="0">
            <a:off x="9553306" y="2089084"/>
            <a:ext cx="654582" cy="31278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228598" y="-26685"/>
            <a:ext cx="11964480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Формирование Заявки на изменение раздела на 71 </a:t>
            </a:r>
            <a:r>
              <a:rPr lang="ru-RU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л/с</a:t>
            </a:r>
            <a:endParaRPr lang="ru-RU" b="1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43136" y="339433"/>
            <a:ext cx="11863138" cy="6375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Располагается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Меню →  Казначейское сопровождение → Управление расходами (казначейское сопровождение)→ Ведение перечня документов-оснований → 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Документ – основание → Все документы</a:t>
            </a:r>
            <a:endParaRPr/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 bwMode="auto">
          <a:xfrm>
            <a:off x="4205326" y="4653583"/>
            <a:ext cx="0" cy="1842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Users\GrechanyhZHV\Desktop\жанна3\Новая папка\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228598" y="5657849"/>
            <a:ext cx="5886449" cy="1123952"/>
          </a:xfrm>
          <a:prstGeom prst="rect">
            <a:avLst/>
          </a:prstGeom>
          <a:noFill/>
        </p:spPr>
      </p:pic>
      <p:pic>
        <p:nvPicPr>
          <p:cNvPr id="2052" name="Picture 4" descr="C:\Users\GrechanyhZHV\Desktop\жанна3\Новая папка\5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90498" y="4653584"/>
            <a:ext cx="5924550" cy="880442"/>
          </a:xfrm>
          <a:prstGeom prst="rect">
            <a:avLst/>
          </a:prstGeom>
          <a:noFill/>
        </p:spPr>
      </p:pic>
      <p:pic>
        <p:nvPicPr>
          <p:cNvPr id="2053" name="Picture 5" descr="C:\Users\GrechanyhZHV\Desktop\жанна3\Новая папка\7.pn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6210299" y="1512116"/>
            <a:ext cx="5881438" cy="2545533"/>
          </a:xfrm>
          <a:prstGeom prst="rect">
            <a:avLst/>
          </a:prstGeom>
          <a:noFill/>
        </p:spPr>
      </p:pic>
      <p:pic>
        <p:nvPicPr>
          <p:cNvPr id="15" name="Picture 6" descr="C:\Users\GrechanyhZHV\Desktop\жанна3\Новая папка\8.pn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6210299" y="4057651"/>
            <a:ext cx="5881438" cy="2724150"/>
          </a:xfrm>
          <a:prstGeom prst="rect">
            <a:avLst/>
          </a:prstGeom>
          <a:noFill/>
        </p:spPr>
      </p:pic>
      <p:pic>
        <p:nvPicPr>
          <p:cNvPr id="2055" name="Picture 7" descr="C:\Users\GrechanyhZHV\Desktop\жанна3\Новая папка\255.png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190497" y="1512116"/>
            <a:ext cx="5924550" cy="3141467"/>
          </a:xfrm>
          <a:prstGeom prst="rect">
            <a:avLst/>
          </a:prstGeom>
          <a:noFill/>
        </p:spPr>
      </p:pic>
      <p:sp>
        <p:nvSpPr>
          <p:cNvPr id="33" name="Прямоугольник 32"/>
          <p:cNvSpPr/>
          <p:nvPr/>
        </p:nvSpPr>
        <p:spPr bwMode="auto">
          <a:xfrm>
            <a:off x="2895600" y="2505074"/>
            <a:ext cx="2990850" cy="57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2. При создании документа-основания с типом  заявки «Изменение» нужно перейти во вкладку Документ-основание </a:t>
            </a:r>
            <a:endParaRPr/>
          </a:p>
        </p:txBody>
      </p:sp>
      <p:cxnSp>
        <p:nvCxnSpPr>
          <p:cNvPr id="24" name="Прямая со стрелкой 23"/>
          <p:cNvCxnSpPr>
            <a:cxnSpLocks/>
            <a:stCxn id="33" idx="3"/>
          </p:cNvCxnSpPr>
          <p:nvPr/>
        </p:nvCxnSpPr>
        <p:spPr bwMode="auto">
          <a:xfrm flipV="1">
            <a:off x="5886450" y="1981202"/>
            <a:ext cx="1285875" cy="81276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 bwMode="auto">
          <a:xfrm>
            <a:off x="3000375" y="6074570"/>
            <a:ext cx="2819401" cy="3119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4. Вкладка Заказчик заполняется автоматически, после выбора Номера документа</a:t>
            </a:r>
            <a:endParaRPr/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9458325" y="3609975"/>
            <a:ext cx="2495550" cy="10086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6. Раздел «Изменяющий документ» доступен для редактирования  клиентом.</a:t>
            </a:r>
            <a:endParaRPr/>
          </a:p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Вручную вносятся соответствующие изменения , согласно приложенному Дополнительному соглашению</a:t>
            </a:r>
            <a:endParaRPr/>
          </a:p>
        </p:txBody>
      </p:sp>
      <p:sp>
        <p:nvSpPr>
          <p:cNvPr id="51" name="Прямоугольник 50"/>
          <p:cNvSpPr/>
          <p:nvPr/>
        </p:nvSpPr>
        <p:spPr bwMode="auto">
          <a:xfrm>
            <a:off x="8963025" y="2914650"/>
            <a:ext cx="3128712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5. В раздел «Скан-копии документов» прикрепляется  Дополнительное соглашение являющееся  основанием для внесения изменений  </a:t>
            </a:r>
            <a:endParaRPr/>
          </a:p>
        </p:txBody>
      </p:sp>
      <p:cxnSp>
        <p:nvCxnSpPr>
          <p:cNvPr id="2070" name="Прямая со стрелкой 2069"/>
          <p:cNvCxnSpPr>
            <a:cxnSpLocks/>
          </p:cNvCxnSpPr>
          <p:nvPr/>
        </p:nvCxnSpPr>
        <p:spPr bwMode="auto">
          <a:xfrm flipH="1">
            <a:off x="8963025" y="3438525"/>
            <a:ext cx="187993" cy="93345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Прямая со стрелкой 2074"/>
          <p:cNvCxnSpPr>
            <a:cxnSpLocks/>
          </p:cNvCxnSpPr>
          <p:nvPr/>
        </p:nvCxnSpPr>
        <p:spPr bwMode="auto">
          <a:xfrm flipH="1">
            <a:off x="6915151" y="4495282"/>
            <a:ext cx="2543174" cy="12330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  <a:stCxn id="43" idx="1"/>
          </p:cNvCxnSpPr>
          <p:nvPr/>
        </p:nvCxnSpPr>
        <p:spPr bwMode="auto">
          <a:xfrm flipH="1" flipV="1">
            <a:off x="895351" y="5762625"/>
            <a:ext cx="2105024" cy="46791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 bwMode="auto">
          <a:xfrm rot="10800000" flipV="1">
            <a:off x="90167" y="6465148"/>
            <a:ext cx="58449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100" b="1"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1947864" y="1710047"/>
            <a:ext cx="1982868" cy="3562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1. Выбор типа Заявки «Изменение»</a:t>
            </a:r>
            <a:endParaRPr/>
          </a:p>
        </p:txBody>
      </p:sp>
      <p:cxnSp>
        <p:nvCxnSpPr>
          <p:cNvPr id="4" name="Прямая со стрелкой 3"/>
          <p:cNvCxnSpPr>
            <a:cxnSpLocks/>
            <a:stCxn id="21" idx="1"/>
          </p:cNvCxnSpPr>
          <p:nvPr/>
        </p:nvCxnSpPr>
        <p:spPr bwMode="auto">
          <a:xfrm flipH="1">
            <a:off x="1390650" y="1888177"/>
            <a:ext cx="557214" cy="930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 bwMode="auto">
          <a:xfrm>
            <a:off x="9229725" y="1619250"/>
            <a:ext cx="2862012" cy="1038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3. Выбрать из справочника Номер документа по которому будут вносится соответствующие изменения. </a:t>
            </a:r>
            <a:endParaRPr/>
          </a:p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В результате все поля во вкладке «Документ-основание»  заполнятся автоматически</a:t>
            </a:r>
            <a:endParaRPr/>
          </a:p>
          <a:p>
            <a:pPr algn="ctr">
              <a:defRPr/>
            </a:pPr>
            <a:endParaRPr lang="ru-RU" sz="1100">
              <a:solidFill>
                <a:srgbClr val="FF0000"/>
              </a:solidFill>
              <a:latin typeface="Arial Narrow"/>
            </a:endParaRPr>
          </a:p>
        </p:txBody>
      </p:sp>
      <p:cxnSp>
        <p:nvCxnSpPr>
          <p:cNvPr id="16" name="Прямая со стрелкой 15"/>
          <p:cNvCxnSpPr>
            <a:cxnSpLocks/>
            <a:stCxn id="26" idx="1"/>
          </p:cNvCxnSpPr>
          <p:nvPr/>
        </p:nvCxnSpPr>
        <p:spPr bwMode="auto">
          <a:xfrm flipH="1">
            <a:off x="8658225" y="2138363"/>
            <a:ext cx="571500" cy="44291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 bwMode="auto">
          <a:xfrm>
            <a:off x="8943975" y="5867399"/>
            <a:ext cx="3162300" cy="597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7. Выбирается из списка  тип изменяющего документа, являющийся основанием для внесения  изменений, вручную проставляется  его  номер и дата </a:t>
            </a:r>
            <a:endParaRPr/>
          </a:p>
        </p:txBody>
      </p:sp>
      <p:cxnSp>
        <p:nvCxnSpPr>
          <p:cNvPr id="31" name="Прямая со стрелкой 30"/>
          <p:cNvCxnSpPr>
            <a:cxnSpLocks/>
          </p:cNvCxnSpPr>
          <p:nvPr/>
        </p:nvCxnSpPr>
        <p:spPr bwMode="auto">
          <a:xfrm flipH="1" flipV="1">
            <a:off x="8724901" y="4933950"/>
            <a:ext cx="1057275" cy="9239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Прямая со стрелкой 2050"/>
          <p:cNvCxnSpPr>
            <a:cxnSpLocks/>
          </p:cNvCxnSpPr>
          <p:nvPr/>
        </p:nvCxnSpPr>
        <p:spPr bwMode="auto">
          <a:xfrm flipH="1" flipV="1">
            <a:off x="9782176" y="4933951"/>
            <a:ext cx="581024" cy="9239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Прямая со стрелкой 2057"/>
          <p:cNvCxnSpPr>
            <a:cxnSpLocks/>
          </p:cNvCxnSpPr>
          <p:nvPr/>
        </p:nvCxnSpPr>
        <p:spPr bwMode="auto">
          <a:xfrm flipV="1">
            <a:off x="10848975" y="4933951"/>
            <a:ext cx="390525" cy="93344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Работа в ПУР КС ГИИС ЭБ</a:t>
            </a:r>
            <a:endParaRPr/>
          </a:p>
        </p:txBody>
      </p:sp>
      <p:sp>
        <p:nvSpPr>
          <p:cNvPr id="6" name="object 9"/>
          <p:cNvSpPr/>
          <p:nvPr/>
        </p:nvSpPr>
        <p:spPr bwMode="auto">
          <a:xfrm>
            <a:off x="9291938" y="1143000"/>
            <a:ext cx="2900062" cy="4800600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5935158" y="80918"/>
            <a:ext cx="6256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Основные принципы работы в ПУР КС ГИИС ЭБ</a:t>
            </a:r>
            <a:endParaRPr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 l="21711" t="35790" r="30942" b="21123"/>
          <a:stretch/>
        </p:blipFill>
        <p:spPr bwMode="auto">
          <a:xfrm>
            <a:off x="219259" y="1311329"/>
            <a:ext cx="4312118" cy="200205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 bwMode="auto">
          <a:xfrm>
            <a:off x="358138" y="3360915"/>
            <a:ext cx="2329313" cy="679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500">
                <a:solidFill>
                  <a:schemeClr val="tx2"/>
                </a:solidFill>
                <a:latin typeface="Arial Narrow"/>
              </a:rPr>
              <a:t>Вся работа осуществляется во вкладке «Казначейское сопровождение» 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114552" y="3313384"/>
            <a:ext cx="1848042" cy="5817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500">
                <a:solidFill>
                  <a:schemeClr val="tx2"/>
                </a:solidFill>
                <a:latin typeface="Arial Narrow"/>
              </a:rPr>
              <a:t>список документов в любом пункте меню 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834823" y="759351"/>
            <a:ext cx="2981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tx2"/>
                </a:solidFill>
                <a:latin typeface="Arial Narrow"/>
                <a:cs typeface="Times New Roman"/>
              </a:rPr>
              <a:t>Настройка списковой формы</a:t>
            </a:r>
            <a:endParaRPr/>
          </a:p>
        </p:txBody>
      </p:sp>
      <p:pic>
        <p:nvPicPr>
          <p:cNvPr id="11" name="Рисунок 10" descr="СФ фонарные группы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46630" y="1165899"/>
            <a:ext cx="6817802" cy="29180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 bwMode="auto">
          <a:xfrm>
            <a:off x="1522795" y="832524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tx2"/>
                </a:solidFill>
                <a:latin typeface="Arial Narrow"/>
                <a:cs typeface="Times New Roman"/>
              </a:rPr>
              <a:t>Начало работы</a:t>
            </a:r>
            <a:endParaRPr lang="ru-RU" b="1" u="sng">
              <a:solidFill>
                <a:schemeClr val="tx2"/>
              </a:solidFill>
              <a:latin typeface="Arial Narrow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448699" y="2479322"/>
            <a:ext cx="2047726" cy="1014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400">
                <a:solidFill>
                  <a:schemeClr val="tx2"/>
                </a:solidFill>
                <a:latin typeface="Arial Narrow"/>
              </a:rPr>
              <a:t>-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Щелкнуть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правой кнопкой мыши по заголовку любой таблицы</a:t>
            </a:r>
            <a:endParaRPr/>
          </a:p>
          <a:p>
            <a:pPr algn="ctr">
              <a:defRPr/>
            </a:pPr>
            <a:r>
              <a:rPr lang="en-US" sz="1400">
                <a:solidFill>
                  <a:schemeClr val="tx2"/>
                </a:solidFill>
                <a:latin typeface="Arial Narrow"/>
              </a:rPr>
              <a:t>-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Нажать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«Выбор колонок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»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256735" y="1956879"/>
            <a:ext cx="1119989" cy="589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10376723" y="2185318"/>
            <a:ext cx="1787708" cy="232978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 bwMode="auto">
          <a:xfrm>
            <a:off x="10536196" y="1444749"/>
            <a:ext cx="1468764" cy="6898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колонки для отображения, нажать </a:t>
            </a:r>
            <a:r>
              <a:rPr lang="ru-RU" sz="1400" b="1">
                <a:solidFill>
                  <a:schemeClr val="tx2"/>
                </a:solidFill>
                <a:latin typeface="Arial Narrow"/>
              </a:rPr>
              <a:t>ОК</a:t>
            </a:r>
            <a:endParaRPr/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 flipH="1">
            <a:off x="416876" y="2281735"/>
            <a:ext cx="1588168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 bwMode="auto">
          <a:xfrm flipH="1">
            <a:off x="3239901" y="2210495"/>
            <a:ext cx="93525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cxnSpLocks/>
          </p:cNvCxnSpPr>
          <p:nvPr/>
        </p:nvCxnSpPr>
        <p:spPr bwMode="auto">
          <a:xfrm flipH="0" flipV="0">
            <a:off x="3239901" y="2210494"/>
            <a:ext cx="45720" cy="11028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cxnSpLocks/>
          </p:cNvCxnSpPr>
          <p:nvPr/>
        </p:nvCxnSpPr>
        <p:spPr bwMode="auto">
          <a:xfrm>
            <a:off x="11845488" y="2134558"/>
            <a:ext cx="0" cy="4677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>
            <a:cxnSpLocks/>
          </p:cNvCxnSpPr>
          <p:nvPr/>
        </p:nvCxnSpPr>
        <p:spPr bwMode="auto">
          <a:xfrm flipV="1">
            <a:off x="7757405" y="2134558"/>
            <a:ext cx="1499330" cy="329509"/>
          </a:xfrm>
          <a:prstGeom prst="bentConnector3">
            <a:avLst>
              <a:gd name="adj1" fmla="val 568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 bwMode="auto">
          <a:xfrm>
            <a:off x="3707527" y="4211445"/>
            <a:ext cx="4524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tx2"/>
                </a:solidFill>
                <a:latin typeface="Arial Narrow"/>
                <a:cs typeface="Times New Roman"/>
              </a:rPr>
              <a:t>Фонарная группа. Статусная модель</a:t>
            </a:r>
            <a:endParaRPr lang="ru-RU" b="1" u="sng">
              <a:solidFill>
                <a:schemeClr val="tx2"/>
              </a:solidFill>
              <a:latin typeface="Arial Narrow"/>
              <a:cs typeface="Times New Roman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 l="47524" t="42762" r="37395" b="32069"/>
          <a:stretch/>
        </p:blipFill>
        <p:spPr bwMode="auto">
          <a:xfrm>
            <a:off x="107395" y="4699388"/>
            <a:ext cx="2008346" cy="188521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Прямоугольник 23"/>
          <p:cNvSpPr/>
          <p:nvPr/>
        </p:nvSpPr>
        <p:spPr bwMode="auto">
          <a:xfrm>
            <a:off x="5206190" y="2811833"/>
            <a:ext cx="2062662" cy="13482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6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5206190" y="2840406"/>
            <a:ext cx="20583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  <a:cs typeface="+mn-cs"/>
              </a:rPr>
              <a:t>Для настройки фильтра нужно нажать на заголовок первого столбца, можно заменить любое количество символов знаком %</a:t>
            </a:r>
            <a:endParaRPr/>
          </a:p>
        </p:txBody>
      </p:sp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>
            <a:off x="206787" y="4273371"/>
            <a:ext cx="10039697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cxnSpLocks/>
          </p:cNvCxnSpPr>
          <p:nvPr/>
        </p:nvCxnSpPr>
        <p:spPr bwMode="auto">
          <a:xfrm flipV="1">
            <a:off x="5031199" y="927774"/>
            <a:ext cx="0" cy="336292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cxnSpLocks/>
          </p:cNvCxnSpPr>
          <p:nvPr/>
        </p:nvCxnSpPr>
        <p:spPr bwMode="auto">
          <a:xfrm>
            <a:off x="416876" y="2281735"/>
            <a:ext cx="0" cy="1068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Таблица 25"/>
          <p:cNvGraphicFramePr>
            <a:graphicFrameLocks xmlns:a="http://schemas.openxmlformats.org/drawingml/2006/main" noGrp="1"/>
          </p:cNvGraphicFramePr>
          <p:nvPr/>
        </p:nvGraphicFramePr>
        <p:xfrm>
          <a:off x="2054740" y="4465411"/>
          <a:ext cx="10159388" cy="240449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{5940675A-B579-460E-94D1-54222C63F5DA}</a:tableStyleId>
              </a:tblPr>
              <a:tblGrid>
                <a:gridCol w="3952370"/>
                <a:gridCol w="6207018"/>
              </a:tblGrid>
              <a:tr h="279636"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</a:rPr>
                        <a:t>Черновик</a:t>
                      </a:r>
                      <a:endParaRPr lang="ru-RU" sz="1100" b="1">
                        <a:solidFill>
                          <a:schemeClr val="tx2"/>
                        </a:solidFill>
                        <a:latin typeface="Arial Narrow"/>
                        <a:cs typeface="Times New Roman"/>
                      </a:endParaRPr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chemeClr val="bg1">
                          <a:lumMod val="85000"/>
                        </a:schemeClr>
                      </a:solidFill>
                    </a:lnR>
                    <a:lnT w="12700" algn="ctr">
                      <a:noFill/>
                    </a:lnT>
                    <a:lnB w="28575" algn="ctr">
                      <a:solidFill>
                        <a:schemeClr val="bg1">
                          <a:lumMod val="85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</a:rPr>
                        <a:t>Возможность редактирования документа</a:t>
                      </a:r>
                      <a:endParaRPr/>
                    </a:p>
                  </a:txBody>
                  <a:tcPr anchor="ctr">
                    <a:lnL w="28575" algn="ctr">
                      <a:solidFill>
                        <a:schemeClr val="bg1">
                          <a:lumMod val="85000"/>
                        </a:schemeClr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28575" algn="ctr">
                      <a:solidFill>
                        <a:schemeClr val="bg1">
                          <a:lumMod val="85000"/>
                        </a:schemeClr>
                      </a:solidFill>
                    </a:lnB>
                  </a:tcPr>
                </a:tc>
              </a:tr>
              <a:tr h="480314"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На согласовании</a:t>
                      </a:r>
                      <a:endParaRPr/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На утверждении</a:t>
                      </a:r>
                      <a:endParaRPr/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На доработке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chemeClr val="bg1">
                          <a:lumMod val="85000"/>
                        </a:schemeClr>
                      </a:solidFill>
                    </a:lnR>
                    <a:lnT w="28575" algn="ctr">
                      <a:solidFill>
                        <a:schemeClr val="bg1">
                          <a:lumMod val="85000"/>
                        </a:schemeClr>
                      </a:solidFill>
                    </a:lnT>
                    <a:lnB w="28575" algn="ctr">
                      <a:solidFill>
                        <a:schemeClr val="bg1">
                          <a:lumMod val="85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Промежуточные статусы клиента (до отправки документа заказчику или в ЦС с любого статуса можно вернуть в статус «Черновик»), документ в статусе «На доработке» можно принять в работу после чего его статус поменяется на «Черновик»</a:t>
                      </a:r>
                      <a:endParaRPr/>
                    </a:p>
                  </a:txBody>
                  <a:tcPr anchor="ctr">
                    <a:lnL w="28575" algn="ctr">
                      <a:solidFill>
                        <a:schemeClr val="bg1">
                          <a:lumMod val="85000"/>
                        </a:schemeClr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chemeClr val="bg1">
                          <a:lumMod val="85000"/>
                        </a:schemeClr>
                      </a:solidFill>
                    </a:lnT>
                    <a:lnB w="28575" algn="ctr">
                      <a:solidFill>
                        <a:schemeClr val="bg1">
                          <a:lumMod val="85000"/>
                        </a:schemeClr>
                      </a:solidFill>
                    </a:lnB>
                  </a:tcPr>
                </a:tc>
              </a:tr>
              <a:tr h="480314"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На утверждении Заказчиком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chemeClr val="bg1">
                          <a:lumMod val="85000"/>
                        </a:schemeClr>
                      </a:solidFill>
                    </a:lnR>
                    <a:lnT w="28575" algn="ctr">
                      <a:solidFill>
                        <a:schemeClr val="bg1">
                          <a:lumMod val="85000"/>
                        </a:schemeClr>
                      </a:solidFill>
                    </a:lnT>
                    <a:lnB w="28575" algn="ctr">
                      <a:solidFill>
                        <a:schemeClr val="bg1">
                          <a:lumMod val="85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Промежуточный статус государственного заказчика (заказчика) (при условии подключения заказчика к ПУР КС ГИИС ЭБ)</a:t>
                      </a:r>
                      <a:endParaRPr/>
                    </a:p>
                  </a:txBody>
                  <a:tcPr anchor="ctr">
                    <a:lnL w="28575" algn="ctr">
                      <a:solidFill>
                        <a:schemeClr val="bg1">
                          <a:lumMod val="85000"/>
                        </a:schemeClr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chemeClr val="bg1">
                          <a:lumMod val="85000"/>
                        </a:schemeClr>
                      </a:solidFill>
                    </a:lnT>
                    <a:lnB w="28575" algn="ctr">
                      <a:solidFill>
                        <a:schemeClr val="bg1">
                          <a:lumMod val="85000"/>
                        </a:schemeClr>
                      </a:solidFill>
                    </a:lnB>
                  </a:tcPr>
                </a:tc>
              </a:tr>
              <a:tr h="672440"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На исполнении ЦС, На согласовании ЦС,</a:t>
                      </a:r>
                      <a:endParaRPr/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На утверждении ЦС, Утвержден ЦС,</a:t>
                      </a:r>
                      <a:endParaRPr/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Исполнение платежа,</a:t>
                      </a:r>
                      <a:endParaRPr/>
                    </a:p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Требует подкрепления КОО, Запрошено подкрепление, К отмене, 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chemeClr val="bg1">
                          <a:lumMod val="85000"/>
                        </a:schemeClr>
                      </a:solidFill>
                    </a:lnR>
                    <a:lnT w="28575" algn="ctr">
                      <a:solidFill>
                        <a:schemeClr val="bg1">
                          <a:lumMod val="85000"/>
                        </a:schemeClr>
                      </a:solidFill>
                    </a:lnT>
                    <a:lnB w="28575" algn="ctr">
                      <a:solidFill>
                        <a:schemeClr val="bg1">
                          <a:lumMod val="85000"/>
                        </a:schemeClr>
                      </a:solidFill>
                    </a:lnB>
                  </a:tcPr>
                </a:tc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Промежуточные статусы Центра специализации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100" b="1">
                        <a:solidFill>
                          <a:schemeClr val="tx2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anchor="ctr">
                    <a:lnL w="28575" algn="ctr">
                      <a:solidFill>
                        <a:schemeClr val="bg1">
                          <a:lumMod val="85000"/>
                        </a:schemeClr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chemeClr val="bg1">
                          <a:lumMod val="85000"/>
                        </a:schemeClr>
                      </a:solidFill>
                    </a:lnT>
                    <a:lnB w="28575" algn="ctr">
                      <a:solidFill>
                        <a:schemeClr val="bg1">
                          <a:lumMod val="85000"/>
                        </a:schemeClr>
                      </a:solidFill>
                    </a:lnB>
                  </a:tcPr>
                </a:tc>
              </a:tr>
              <a:tr h="288188"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Исполнен, Зарегистрирован, Отменен, Аннулирован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28575" algn="ctr">
                      <a:solidFill>
                        <a:schemeClr val="bg1">
                          <a:lumMod val="85000"/>
                        </a:schemeClr>
                      </a:solidFill>
                    </a:lnR>
                    <a:lnT w="28575" algn="ctr">
                      <a:solidFill>
                        <a:schemeClr val="bg1">
                          <a:lumMod val="85000"/>
                        </a:schemeClr>
                      </a:solidFill>
                    </a:lnT>
                    <a:lnB w="12700" algn="ctr">
                      <a:noFill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Arial Narrow"/>
                          <a:ea typeface="+mn-ea"/>
                          <a:cs typeface="+mn-cs"/>
                        </a:rPr>
                        <a:t>Конечные статусы</a:t>
                      </a:r>
                      <a:endParaRPr lang="ru-RU" sz="1100" b="1">
                        <a:solidFill>
                          <a:schemeClr val="tx2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anchor="ctr">
                    <a:lnL w="28575" algn="ctr">
                      <a:solidFill>
                        <a:schemeClr val="bg1">
                          <a:lumMod val="85000"/>
                        </a:schemeClr>
                      </a:solidFill>
                    </a:lnL>
                    <a:lnR w="12700" algn="ctr">
                      <a:noFill/>
                    </a:lnR>
                    <a:lnT w="28575" algn="ctr">
                      <a:solidFill>
                        <a:schemeClr val="bg1">
                          <a:lumMod val="85000"/>
                        </a:schemeClr>
                      </a:solidFill>
                    </a:lnT>
                    <a:lnB w="12700" algn="ctr"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31" name="Прямая со стрелкой 30"/>
          <p:cNvCxnSpPr>
            <a:cxnSpLocks/>
          </p:cNvCxnSpPr>
          <p:nvPr/>
        </p:nvCxnSpPr>
        <p:spPr bwMode="auto">
          <a:xfrm flipV="1">
            <a:off x="5428122" y="2312356"/>
            <a:ext cx="0" cy="499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5935158" y="50034"/>
            <a:ext cx="625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Основные принципы работы</a:t>
            </a:r>
            <a:endParaRPr/>
          </a:p>
        </p:txBody>
      </p:sp>
      <p:pic>
        <p:nvPicPr>
          <p:cNvPr id="4" name="Рисунок 3" descr="Создать копировать.jpg"/>
          <p:cNvPicPr>
            <a:picLocks noChangeAspect="1"/>
          </p:cNvPicPr>
          <p:nvPr/>
        </p:nvPicPr>
        <p:blipFill>
          <a:blip r:embed="rId2"/>
          <a:srcRect l="0" t="0" r="2119" b="45511"/>
          <a:stretch/>
        </p:blipFill>
        <p:spPr bwMode="auto">
          <a:xfrm>
            <a:off x="431934" y="1531382"/>
            <a:ext cx="4727207" cy="1128457"/>
          </a:xfrm>
          <a:prstGeom prst="rect">
            <a:avLst/>
          </a:prstGeom>
        </p:spPr>
      </p:pic>
      <p:pic>
        <p:nvPicPr>
          <p:cNvPr id="5" name="Рисунок 4" descr="Сохранить и закрыть.jpg"/>
          <p:cNvPicPr>
            <a:picLocks noChangeAspect="1"/>
          </p:cNvPicPr>
          <p:nvPr/>
        </p:nvPicPr>
        <p:blipFill>
          <a:blip r:embed="rId3"/>
          <a:srcRect l="20770" t="6952" r="8007" b="26483"/>
          <a:stretch/>
        </p:blipFill>
        <p:spPr bwMode="auto">
          <a:xfrm>
            <a:off x="5777782" y="1493371"/>
            <a:ext cx="3253340" cy="1181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rcRect l="461" t="1297" r="2495" b="14301"/>
          <a:stretch/>
        </p:blipFill>
        <p:spPr bwMode="auto">
          <a:xfrm>
            <a:off x="85591" y="3633273"/>
            <a:ext cx="8065510" cy="177997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9173117" y="1255502"/>
            <a:ext cx="2961733" cy="20146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правом верхнем углу любого документа</a:t>
            </a:r>
            <a:endParaRPr/>
          </a:p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По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завершении работы сохранить изменения и выйти. </a:t>
            </a:r>
            <a:endParaRPr/>
          </a:p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Контроли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документа сработают автоматически. </a:t>
            </a:r>
            <a:endParaRPr/>
          </a:p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Появится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перечень критичных и некритичных ошибок или сообщение «Документ соответствует требованиям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»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80991" y="841300"/>
            <a:ext cx="4029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tx2"/>
                </a:solidFill>
                <a:latin typeface="Arial Narrow"/>
                <a:cs typeface="Times New Roman"/>
              </a:rPr>
              <a:t>Создание документа</a:t>
            </a:r>
            <a:endParaRPr lang="ru-RU" b="1" u="sng">
              <a:solidFill>
                <a:schemeClr val="tx2"/>
              </a:solidFill>
              <a:latin typeface="Arial Narrow"/>
              <a:cs typeface="Times New Roman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6801933" y="841300"/>
            <a:ext cx="3279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tx2"/>
                </a:solidFill>
                <a:latin typeface="Arial Narrow"/>
                <a:cs typeface="Times New Roman"/>
              </a:rPr>
              <a:t>Сохранение документа</a:t>
            </a:r>
            <a:endParaRPr lang="ru-RU" b="1" u="sng">
              <a:solidFill>
                <a:schemeClr val="tx2"/>
              </a:solidFill>
              <a:latin typeface="Arial Narrow"/>
              <a:cs typeface="Times New Roman"/>
            </a:endParaRPr>
          </a:p>
        </p:txBody>
      </p:sp>
      <p:cxnSp>
        <p:nvCxnSpPr>
          <p:cNvPr id="16" name="Прямая со стрелкой 15"/>
          <p:cNvCxnSpPr>
            <a:cxnSpLocks/>
          </p:cNvCxnSpPr>
          <p:nvPr/>
        </p:nvCxnSpPr>
        <p:spPr bwMode="auto">
          <a:xfrm>
            <a:off x="4903704" y="1041530"/>
            <a:ext cx="172728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cxnSpLocks/>
          </p:cNvCxnSpPr>
          <p:nvPr/>
        </p:nvCxnSpPr>
        <p:spPr bwMode="auto">
          <a:xfrm flipH="1">
            <a:off x="8824803" y="1891456"/>
            <a:ext cx="386944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 bwMode="auto">
          <a:xfrm>
            <a:off x="780991" y="5176182"/>
            <a:ext cx="3046777" cy="1330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>
              <a:defRPr/>
            </a:pPr>
            <a:r>
              <a:rPr lang="ru-RU" sz="1500">
                <a:solidFill>
                  <a:schemeClr val="tx2"/>
                </a:solidFill>
                <a:latin typeface="Arial Narrow"/>
              </a:rPr>
              <a:t>1. В </a:t>
            </a:r>
            <a:r>
              <a:rPr lang="ru-RU" sz="1500">
                <a:solidFill>
                  <a:schemeClr val="tx2"/>
                </a:solidFill>
                <a:latin typeface="Arial Narrow"/>
              </a:rPr>
              <a:t>списковой форме отметить документ в статусе «Черновик», нажать кнопку «На согласование»</a:t>
            </a:r>
            <a:endParaRPr/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>
              <a:defRPr/>
            </a:pPr>
            <a:r>
              <a:rPr lang="ru-RU" sz="1500">
                <a:solidFill>
                  <a:schemeClr val="tx2"/>
                </a:solidFill>
                <a:latin typeface="Arial Narrow"/>
              </a:rPr>
              <a:t>2</a:t>
            </a:r>
            <a:r>
              <a:rPr lang="ru-RU" sz="1500">
                <a:solidFill>
                  <a:schemeClr val="tx2"/>
                </a:solidFill>
                <a:latin typeface="Arial Narrow"/>
              </a:rPr>
              <a:t>. Появится окно формирования листа согласования</a:t>
            </a:r>
            <a:endParaRPr/>
          </a:p>
          <a:p>
            <a:pPr algn="ctr"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25" name="Соединительная линия уступом 24"/>
          <p:cNvCxnSpPr>
            <a:cxnSpLocks/>
          </p:cNvCxnSpPr>
          <p:nvPr/>
        </p:nvCxnSpPr>
        <p:spPr bwMode="auto">
          <a:xfrm flipV="1">
            <a:off x="3623733" y="3967773"/>
            <a:ext cx="3178200" cy="1208409"/>
          </a:xfrm>
          <a:prstGeom prst="bentConnector3">
            <a:avLst>
              <a:gd name="adj1" fmla="val 71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cxnSpLocks/>
          </p:cNvCxnSpPr>
          <p:nvPr/>
        </p:nvCxnSpPr>
        <p:spPr bwMode="auto">
          <a:xfrm>
            <a:off x="357606" y="3234426"/>
            <a:ext cx="8705973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>
            <a:cxnSpLocks/>
          </p:cNvCxnSpPr>
          <p:nvPr/>
        </p:nvCxnSpPr>
        <p:spPr bwMode="auto">
          <a:xfrm rot="5400000">
            <a:off x="1185173" y="1179139"/>
            <a:ext cx="661672" cy="542821"/>
          </a:xfrm>
          <a:prstGeom prst="bentConnector3">
            <a:avLst>
              <a:gd name="adj1" fmla="val 3935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173701" y="4741269"/>
            <a:ext cx="5049844" cy="1855553"/>
          </a:xfrm>
          <a:prstGeom prst="rect">
            <a:avLst/>
          </a:prstGeom>
        </p:spPr>
      </p:pic>
      <p:cxnSp>
        <p:nvCxnSpPr>
          <p:cNvPr id="35" name="Прямая со стрелкой 34"/>
          <p:cNvCxnSpPr>
            <a:cxnSpLocks/>
          </p:cNvCxnSpPr>
          <p:nvPr/>
        </p:nvCxnSpPr>
        <p:spPr bwMode="auto">
          <a:xfrm flipV="1">
            <a:off x="3784009" y="6162261"/>
            <a:ext cx="389691" cy="13053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/>
          <p:nvPr/>
        </p:nvPicPr>
        <p:blipFill>
          <a:blip r:embed="rId6"/>
          <a:srcRect l="64208" t="51181" r="33128" b="46995"/>
          <a:stretch/>
        </p:blipFill>
        <p:spPr bwMode="auto">
          <a:xfrm>
            <a:off x="8780878" y="3700934"/>
            <a:ext cx="849513" cy="348229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>
          <a:blip r:embed="rId7"/>
          <a:srcRect l="64543" t="37073" r="33444" b="61059"/>
          <a:stretch/>
        </p:blipFill>
        <p:spPr bwMode="auto">
          <a:xfrm>
            <a:off x="11217092" y="3686997"/>
            <a:ext cx="667138" cy="322592"/>
          </a:xfrm>
          <a:prstGeom prst="rect">
            <a:avLst/>
          </a:prstGeom>
        </p:spPr>
      </p:pic>
      <p:pic>
        <p:nvPicPr>
          <p:cNvPr id="28" name="Рисунок 27"/>
          <p:cNvPicPr/>
          <p:nvPr/>
        </p:nvPicPr>
        <p:blipFill>
          <a:blip r:embed="rId6"/>
          <a:srcRect l="64143" t="39513" r="33366" b="58820"/>
          <a:stretch/>
        </p:blipFill>
        <p:spPr bwMode="auto">
          <a:xfrm>
            <a:off x="9882322" y="3681056"/>
            <a:ext cx="847610" cy="325723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 bwMode="auto">
          <a:xfrm>
            <a:off x="8614801" y="4065166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b="1">
                <a:solidFill>
                  <a:schemeClr val="tx2"/>
                </a:solidFill>
                <a:latin typeface="Arial Narrow"/>
              </a:rPr>
              <a:t>Блокирующая ошибка</a:t>
            </a:r>
            <a:endParaRPr lang="ru-RU" sz="800" b="1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9780392" y="4068354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b="1">
                <a:solidFill>
                  <a:schemeClr val="tx2"/>
                </a:solidFill>
                <a:latin typeface="Arial Narrow"/>
              </a:rPr>
              <a:t>Предупреждение</a:t>
            </a:r>
            <a:endParaRPr/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10933043" y="4068353"/>
            <a:ext cx="1258958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b="1">
                <a:solidFill>
                  <a:schemeClr val="tx2"/>
                </a:solidFill>
                <a:latin typeface="Arial Narrow"/>
              </a:rPr>
              <a:t>Документ соответствует требованиям</a:t>
            </a:r>
            <a:endParaRPr/>
          </a:p>
        </p:txBody>
      </p:sp>
      <p:pic>
        <p:nvPicPr>
          <p:cNvPr id="20" name="Рисунок 19"/>
          <p:cNvPicPr/>
          <p:nvPr/>
        </p:nvPicPr>
        <p:blipFill>
          <a:blip r:embed="rId6"/>
          <a:srcRect l="30590" t="24858" r="60288" b="72742"/>
          <a:stretch/>
        </p:blipFill>
        <p:spPr bwMode="auto">
          <a:xfrm>
            <a:off x="9625125" y="3388217"/>
            <a:ext cx="1540907" cy="289532"/>
          </a:xfrm>
          <a:prstGeom prst="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7164203" y="25338"/>
            <a:ext cx="5008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36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Утверждение документов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9403" y="3593322"/>
            <a:ext cx="6238144" cy="2361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9403" y="923736"/>
            <a:ext cx="6231966" cy="23603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 bwMode="auto">
          <a:xfrm>
            <a:off x="7597347" y="1402141"/>
            <a:ext cx="327866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ru-RU"/>
              <a:t>601_02_01 ПУР КС. Согласование документов по ЛС ЮЛ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601_06_01 ПУР КС. Руководитель ФЭС ЮЛ (Утверждение (Руководитель ФЭС)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601_03_01 ПУР КС. Утверждение документов по ЛС ЮЛ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16" name="TextBox 15"/>
          <p:cNvSpPr txBox="1"/>
          <p:nvPr/>
        </p:nvSpPr>
        <p:spPr bwMode="auto">
          <a:xfrm>
            <a:off x="7716844" y="4066889"/>
            <a:ext cx="3278660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ru-RU"/>
              <a:t>601_02_01 ПУР КС. Согласование документов по ЛС ЮЛ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601_05_01 ПУР КС. Бухгалтер ЮЛ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601_03_01 ПУР КС. Утверждение документов по ЛС ЮЛ</a:t>
            </a:r>
            <a:endParaRPr/>
          </a:p>
        </p:txBody>
      </p:sp>
      <p:sp>
        <p:nvSpPr>
          <p:cNvPr id="35" name="TextBox 34"/>
          <p:cNvSpPr txBox="1"/>
          <p:nvPr/>
        </p:nvSpPr>
        <p:spPr bwMode="auto">
          <a:xfrm>
            <a:off x="8216437" y="799358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u="sng">
                <a:solidFill>
                  <a:schemeClr val="tx2"/>
                </a:solidFill>
                <a:latin typeface="Arial Narrow"/>
              </a:rPr>
              <a:t>Роли сотрудников:</a:t>
            </a:r>
            <a:endParaRPr lang="ru-RU" u="sng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1616663" y="581237"/>
            <a:ext cx="489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tx2"/>
                </a:solidFill>
                <a:latin typeface="Arial Narrow"/>
              </a:rPr>
              <a:t>Сведения об операциях с целевыми средствами:</a:t>
            </a:r>
            <a:endParaRPr lang="ru-RU" b="1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2897880" y="3264090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tx2"/>
                </a:solidFill>
                <a:latin typeface="Arial Narrow"/>
              </a:rPr>
              <a:t>Платежное поручение:</a:t>
            </a:r>
            <a:endParaRPr lang="ru-RU" b="1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1373659" y="6044770"/>
            <a:ext cx="9383616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>
                <a:solidFill>
                  <a:schemeClr val="tx2"/>
                </a:solidFill>
                <a:latin typeface="Arial Narrow"/>
              </a:rPr>
              <a:t>В случае если не требуется дополнительное Согласование сотрудником, то этап согласования можно пропустить, отметив поле «Пропустить этап согласования»</a:t>
            </a:r>
            <a:endParaRPr lang="ru-RU" b="1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087941" y="1402141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1038514" y="3921535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" name="Прямая соединительная линия 7"/>
          <p:cNvCxnSpPr>
            <a:cxnSpLocks/>
          </p:cNvCxnSpPr>
          <p:nvPr/>
        </p:nvCxnSpPr>
        <p:spPr bwMode="auto">
          <a:xfrm>
            <a:off x="551935" y="1565723"/>
            <a:ext cx="0" cy="47410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cxnSpLocks/>
            <a:endCxn id="5" idx="1"/>
          </p:cNvCxnSpPr>
          <p:nvPr/>
        </p:nvCxnSpPr>
        <p:spPr bwMode="auto">
          <a:xfrm>
            <a:off x="543697" y="1565723"/>
            <a:ext cx="544244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cxnSpLocks/>
            <a:endCxn id="22" idx="1"/>
          </p:cNvCxnSpPr>
          <p:nvPr/>
        </p:nvCxnSpPr>
        <p:spPr bwMode="auto">
          <a:xfrm>
            <a:off x="551935" y="4085116"/>
            <a:ext cx="486579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cxnSpLocks/>
          </p:cNvCxnSpPr>
          <p:nvPr/>
        </p:nvCxnSpPr>
        <p:spPr bwMode="auto">
          <a:xfrm>
            <a:off x="543697" y="6306808"/>
            <a:ext cx="74140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cxnSpLocks/>
          </p:cNvCxnSpPr>
          <p:nvPr/>
        </p:nvCxnSpPr>
        <p:spPr bwMode="auto">
          <a:xfrm flipH="1" flipV="1">
            <a:off x="7015905" y="1648919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 bwMode="auto">
          <a:xfrm flipH="1" flipV="1">
            <a:off x="7053544" y="4338604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cxnSpLocks/>
          </p:cNvCxnSpPr>
          <p:nvPr/>
        </p:nvCxnSpPr>
        <p:spPr bwMode="auto">
          <a:xfrm flipH="1" flipV="1">
            <a:off x="7015905" y="2802117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</p:cNvCxnSpPr>
          <p:nvPr/>
        </p:nvCxnSpPr>
        <p:spPr bwMode="auto">
          <a:xfrm flipH="1" flipV="1">
            <a:off x="6949720" y="2383095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cxnSpLocks/>
          </p:cNvCxnSpPr>
          <p:nvPr/>
        </p:nvCxnSpPr>
        <p:spPr bwMode="auto">
          <a:xfrm flipH="1" flipV="1">
            <a:off x="7149134" y="4987689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</p:cNvCxnSpPr>
          <p:nvPr/>
        </p:nvCxnSpPr>
        <p:spPr bwMode="auto">
          <a:xfrm flipH="1" flipV="1">
            <a:off x="7165162" y="5346438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676400" y="0"/>
            <a:ext cx="10515600" cy="978729"/>
          </a:xfr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32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  <a:ea typeface="+mn-ea"/>
                <a:cs typeface="Arial"/>
              </a:rPr>
              <a:t>Создание записи справочника «Шаблон листа согласования»</a:t>
            </a:r>
            <a:br>
              <a:rPr lang="ru-RU" sz="32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  <a:ea typeface="+mn-ea"/>
                <a:cs typeface="Arial"/>
              </a:rPr>
            </a:br>
            <a:endParaRPr lang="ru-RU" sz="3200" b="1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  <a:ea typeface="+mn-ea"/>
              <a:cs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D88C822-AF92-48F8-AB3F-102CFC42D5C2}" type="slidenum">
              <a:rPr lang="ru-RU"/>
              <a:t/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-1545465" y="4031086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758" y="707099"/>
            <a:ext cx="3451538" cy="3323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>
            <a:lvl1pPr indent="450850"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/>
              </a:defRPr>
            </a:lvl1pPr>
            <a:lvl2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/>
              </a:defRPr>
            </a:lvl2pPr>
            <a:lvl3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/>
              </a:defRPr>
            </a:lvl3pPr>
            <a:lvl4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/>
              </a:defRPr>
            </a:lvl4pPr>
            <a:lvl5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/>
              </a:defRPr>
            </a:lvl5pPr>
            <a:lvl6pPr>
              <a:spcBef>
                <a:spcPts val="0"/>
              </a:spcBef>
              <a:spcAft>
                <a:spcPts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/>
              </a:defRPr>
            </a:lvl6pPr>
            <a:lvl7pPr>
              <a:spcBef>
                <a:spcPts val="0"/>
              </a:spcBef>
              <a:spcAft>
                <a:spcPts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/>
              </a:defRPr>
            </a:lvl7pPr>
            <a:lvl8pPr>
              <a:spcBef>
                <a:spcPts val="0"/>
              </a:spcBef>
              <a:spcAft>
                <a:spcPts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/>
              </a:defRPr>
            </a:lvl8pPr>
            <a:lvl9pPr>
              <a:spcBef>
                <a:spcPts val="0"/>
              </a:spcBef>
              <a:spcAft>
                <a:spcPts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45085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  <a:defRPr/>
            </a:pPr>
            <a:r>
              <a:rPr lang="en-US" sz="1400" b="1" i="0" u="none" strike="noStrike" cap="none">
                <a:ln>
                  <a:noFill/>
                </a:ln>
                <a:solidFill>
                  <a:schemeClr val="tx2"/>
                </a:solidFill>
                <a:latin typeface="Arial Narrow"/>
                <a:ea typeface="Times New Roman"/>
              </a:rPr>
              <a:t>1 </a:t>
            </a:r>
            <a:r>
              <a:rPr lang="ru-RU" sz="1400" b="1">
                <a:solidFill>
                  <a:schemeClr val="tx2"/>
                </a:solidFill>
                <a:latin typeface="Arial Narrow"/>
                <a:ea typeface="Times New Roman"/>
              </a:rPr>
              <a:t>ЭТАП</a:t>
            </a:r>
            <a:endParaRPr lang="en-US" sz="1400" b="1" i="0" u="none" strike="noStrike" cap="none">
              <a:ln>
                <a:noFill/>
              </a:ln>
              <a:solidFill>
                <a:schemeClr val="tx2"/>
              </a:solidFill>
              <a:latin typeface="Arial Narrow"/>
              <a:ea typeface="Times New Roman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  <a:defRPr/>
            </a:pPr>
            <a:r>
              <a:rPr lang="ru-RU" sz="1400" b="0" i="0" u="none" strike="noStrike" cap="none">
                <a:ln>
                  <a:noFill/>
                </a:ln>
                <a:solidFill>
                  <a:schemeClr val="tx2"/>
                </a:solidFill>
                <a:latin typeface="Arial Narrow"/>
                <a:ea typeface="Times New Roman"/>
              </a:rPr>
              <a:t>Справочник «Шаблон листа согласования» содержит для каждого типа документов три перечня участников:</a:t>
            </a:r>
            <a:endParaRPr lang="ru-RU" sz="1400" b="0" i="0" u="none" strike="noStrike" cap="none">
              <a:ln>
                <a:noFill/>
              </a:ln>
              <a:solidFill>
                <a:schemeClr val="tx2"/>
              </a:solidFill>
              <a:latin typeface="Arial Narrow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  <a:defRPr/>
            </a:pPr>
            <a:r>
              <a:rPr lang="ru-RU" sz="1400" b="0" i="0" u="none" strike="noStrike" cap="none">
                <a:ln>
                  <a:noFill/>
                </a:ln>
                <a:solidFill>
                  <a:schemeClr val="tx2"/>
                </a:solidFill>
                <a:latin typeface="Arial Narrow"/>
                <a:ea typeface="Times New Roman"/>
              </a:rPr>
              <a:t>список исполнителей;</a:t>
            </a:r>
            <a:endParaRPr lang="ru-RU" sz="1400" b="0" i="0" u="none" strike="noStrike" cap="none">
              <a:ln>
                <a:noFill/>
              </a:ln>
              <a:solidFill>
                <a:schemeClr val="tx2"/>
              </a:solidFill>
              <a:latin typeface="Arial Narrow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  <a:defRPr/>
            </a:pPr>
            <a:r>
              <a:rPr lang="ru-RU" sz="1400" b="0" i="0" u="none" strike="noStrike" cap="none">
                <a:ln>
                  <a:noFill/>
                </a:ln>
                <a:solidFill>
                  <a:schemeClr val="tx2"/>
                </a:solidFill>
                <a:latin typeface="Arial Narrow"/>
                <a:ea typeface="Times New Roman"/>
              </a:rPr>
              <a:t>список согласующих;</a:t>
            </a:r>
            <a:endParaRPr lang="ru-RU" sz="1400" b="0" i="0" u="none" strike="noStrike" cap="none">
              <a:ln>
                <a:noFill/>
              </a:ln>
              <a:solidFill>
                <a:schemeClr val="tx2"/>
              </a:solidFill>
              <a:latin typeface="Arial Narrow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  <a:defRPr/>
            </a:pPr>
            <a:r>
              <a:rPr lang="ru-RU" sz="1400" b="0" i="0" u="none" strike="noStrike" cap="none">
                <a:ln>
                  <a:noFill/>
                </a:ln>
                <a:solidFill>
                  <a:schemeClr val="tx2"/>
                </a:solidFill>
                <a:latin typeface="Arial Narrow"/>
                <a:ea typeface="Times New Roman"/>
              </a:rPr>
              <a:t>список утверждающих.</a:t>
            </a:r>
            <a:endParaRPr lang="ru-RU" sz="1400" b="0" i="0" u="none" strike="noStrike" cap="none">
              <a:ln>
                <a:noFill/>
              </a:ln>
              <a:solidFill>
                <a:schemeClr val="tx2"/>
              </a:solidFill>
              <a:latin typeface="Arial Narrow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  <a:defRPr/>
            </a:pPr>
            <a:r>
              <a:rPr lang="ru-RU" sz="1400" b="0" i="0" u="none" strike="noStrike" cap="none">
                <a:ln>
                  <a:noFill/>
                </a:ln>
                <a:solidFill>
                  <a:schemeClr val="tx2"/>
                </a:solidFill>
                <a:latin typeface="Arial Narrow"/>
                <a:ea typeface="Times New Roman"/>
              </a:rPr>
              <a:t>Для создания записи справочника «Шаблон листа согласования» необходимо выполнить следующие действия:</a:t>
            </a:r>
            <a:endParaRPr lang="ru-RU" sz="1400" b="0" i="0" u="none" strike="noStrike" cap="none">
              <a:ln>
                <a:noFill/>
              </a:ln>
              <a:solidFill>
                <a:schemeClr val="tx2"/>
              </a:solidFill>
              <a:latin typeface="Arial Narrow"/>
            </a:endParaRPr>
          </a:p>
          <a:p>
            <a:pPr marL="0" marR="0" lvl="0" indent="45085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  <a:defRPr/>
            </a:pPr>
            <a:r>
              <a:rPr lang="ru-RU" sz="1400" b="0" i="0" u="none" strike="noStrike" cap="none">
                <a:ln>
                  <a:noFill/>
                </a:ln>
                <a:solidFill>
                  <a:schemeClr val="tx2"/>
                </a:solidFill>
                <a:latin typeface="Arial Narrow"/>
                <a:ea typeface="Times New Roman"/>
              </a:rPr>
              <a:t>На панели навигации перейти по следующему пути: «Формуляры – Управление расходами (казначейское сопровождение) – Справочники – Шаблон листа согласования». Нажать кнопку «Создать»</a:t>
            </a:r>
            <a:endParaRPr lang="ru-RU" sz="1400" b="0" i="0" u="none" strike="noStrike" cap="none">
              <a:ln>
                <a:noFill/>
              </a:ln>
              <a:solidFill>
                <a:schemeClr val="tx2"/>
              </a:solidFill>
              <a:latin typeface="Arial Narrow"/>
            </a:endParaRPr>
          </a:p>
        </p:txBody>
      </p:sp>
      <p:pic>
        <p:nvPicPr>
          <p:cNvPr id="8" name="Рисунок 7" descr="21"/>
          <p:cNvPicPr/>
          <p:nvPr/>
        </p:nvPicPr>
        <p:blipFill>
          <a:blip r:embed="rId2">
            <a:lum bright="-10000" contrast="20000"/>
          </a:blip>
          <a:stretch/>
        </p:blipFill>
        <p:spPr bwMode="auto">
          <a:xfrm>
            <a:off x="25758" y="4032528"/>
            <a:ext cx="3451538" cy="28254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 bwMode="auto">
          <a:xfrm>
            <a:off x="3780485" y="773120"/>
            <a:ext cx="43788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chemeClr val="tx2"/>
                </a:solidFill>
                <a:latin typeface="Arial Narrow"/>
              </a:rPr>
              <a:t>2 ЭТАП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открывшейся форме записи справочника заполнить необходимые поля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 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4005331" y="2498501"/>
            <a:ext cx="3709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1" name="Рисунок 10"/>
          <p:cNvPicPr/>
          <p:nvPr/>
        </p:nvPicPr>
        <p:blipFill>
          <a:blip r:embed="rId3">
            <a:lum bright="-10000" contrast="20000"/>
          </a:blip>
          <a:stretch/>
        </p:blipFill>
        <p:spPr bwMode="auto">
          <a:xfrm>
            <a:off x="3523404" y="1658946"/>
            <a:ext cx="4887066" cy="4239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 bwMode="auto">
          <a:xfrm>
            <a:off x="6534150" y="1468437"/>
            <a:ext cx="1954814" cy="1656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/>
              </a:defRPr>
            </a:lvl1pPr>
          </a:lstStyle>
          <a:p>
            <a:pPr>
              <a:defRPr/>
            </a:pPr>
            <a:r>
              <a:rPr lang="ru-RU"/>
              <a:t>Заполнить поле «Обрабатываемый документ». Заполнение поля происходит с помощью справочника «Типы документов» </a:t>
            </a:r>
            <a:endParaRPr/>
          </a:p>
        </p:txBody>
      </p:sp>
      <p:pic>
        <p:nvPicPr>
          <p:cNvPr id="42" name="Рисунок 41" descr="5"/>
          <p:cNvPicPr/>
          <p:nvPr/>
        </p:nvPicPr>
        <p:blipFill>
          <a:blip r:embed="rId4">
            <a:lum bright="-10000" contrast="20000"/>
          </a:blip>
          <a:stretch/>
        </p:blipFill>
        <p:spPr bwMode="auto">
          <a:xfrm>
            <a:off x="7198042" y="3896003"/>
            <a:ext cx="249555" cy="27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 bwMode="auto">
          <a:xfrm>
            <a:off x="3883781" y="5880620"/>
            <a:ext cx="4166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После заполнения всех полей необходимо нажать кнопку</a:t>
            </a:r>
            <a:endParaRPr/>
          </a:p>
          <a:p>
            <a:pPr algn="ctr">
              <a:defRPr/>
            </a:pPr>
            <a:endParaRPr lang="ru-RU" sz="14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endParaRPr lang="en-US" sz="14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«Сохранить изменения и закрыть окно»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pic>
        <p:nvPicPr>
          <p:cNvPr id="47" name="Рисунок 46"/>
          <p:cNvPicPr/>
          <p:nvPr/>
        </p:nvPicPr>
        <p:blipFill>
          <a:blip r:embed="rId5">
            <a:lum bright="-10000" contrast="20000"/>
          </a:blip>
          <a:srcRect l="0" t="-14539" r="0" b="0"/>
          <a:stretch/>
        </p:blipFill>
        <p:spPr bwMode="auto">
          <a:xfrm>
            <a:off x="5647172" y="6149592"/>
            <a:ext cx="435805" cy="38359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39"/>
          <p:cNvSpPr txBox="1"/>
          <p:nvPr/>
        </p:nvSpPr>
        <p:spPr bwMode="auto">
          <a:xfrm>
            <a:off x="8662349" y="773120"/>
            <a:ext cx="27829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chemeClr val="tx2"/>
                </a:solidFill>
                <a:latin typeface="Arial Narrow"/>
              </a:rPr>
              <a:t>3 ЭТАП</a:t>
            </a:r>
            <a:endParaRPr/>
          </a:p>
          <a:p>
            <a:pPr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списковой форме справочника найти и выделить созданную запись (статус «Новая»). Нажать кнопку «Актуализировать» </a:t>
            </a:r>
            <a:endParaRPr/>
          </a:p>
        </p:txBody>
      </p:sp>
      <p:pic>
        <p:nvPicPr>
          <p:cNvPr id="49" name="Рисунок 48" descr="27_1"/>
          <p:cNvPicPr/>
          <p:nvPr/>
        </p:nvPicPr>
        <p:blipFill>
          <a:blip r:embed="rId6">
            <a:lum bright="-10000" contrast="20000"/>
          </a:blip>
          <a:stretch/>
        </p:blipFill>
        <p:spPr bwMode="auto">
          <a:xfrm>
            <a:off x="8610601" y="1942670"/>
            <a:ext cx="3286647" cy="203249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/>
          <p:cNvSpPr txBox="1"/>
          <p:nvPr/>
        </p:nvSpPr>
        <p:spPr bwMode="auto">
          <a:xfrm>
            <a:off x="8950753" y="4400418"/>
            <a:ext cx="284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Запись справочника перейдет на статус «Актуальная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»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22" name="Прямая соединительная линия 21"/>
          <p:cNvCxnSpPr>
            <a:cxnSpLocks/>
          </p:cNvCxnSpPr>
          <p:nvPr/>
        </p:nvCxnSpPr>
        <p:spPr bwMode="auto">
          <a:xfrm>
            <a:off x="3523403" y="825961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cxnSpLocks/>
          </p:cNvCxnSpPr>
          <p:nvPr/>
        </p:nvCxnSpPr>
        <p:spPr bwMode="auto">
          <a:xfrm>
            <a:off x="7966448" y="946691"/>
            <a:ext cx="0" cy="5742062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Прямая соединительная линия 25"/>
          <p:cNvCxnSpPr>
            <a:cxnSpLocks/>
          </p:cNvCxnSpPr>
          <p:nvPr/>
        </p:nvCxnSpPr>
        <p:spPr bwMode="auto">
          <a:xfrm>
            <a:off x="8488964" y="628466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cxnSpLocks/>
          </p:cNvCxnSpPr>
          <p:nvPr/>
        </p:nvCxnSpPr>
        <p:spPr bwMode="auto">
          <a:xfrm flipH="1">
            <a:off x="6250010" y="1871480"/>
            <a:ext cx="284140" cy="42525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cxnSpLocks/>
          </p:cNvCxnSpPr>
          <p:nvPr/>
        </p:nvCxnSpPr>
        <p:spPr bwMode="auto">
          <a:xfrm flipH="1" flipV="1">
            <a:off x="4005331" y="3004457"/>
            <a:ext cx="2466908" cy="35034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cxnSpLocks/>
          </p:cNvCxnSpPr>
          <p:nvPr/>
        </p:nvCxnSpPr>
        <p:spPr bwMode="auto">
          <a:xfrm flipH="1">
            <a:off x="4005331" y="3975161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cxnSpLocks/>
          </p:cNvCxnSpPr>
          <p:nvPr/>
        </p:nvCxnSpPr>
        <p:spPr bwMode="auto">
          <a:xfrm flipH="1">
            <a:off x="4036873" y="4955240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 bwMode="auto">
          <a:xfrm>
            <a:off x="6258573" y="3354802"/>
            <a:ext cx="2171164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ru-RU"/>
              <a:t>Для добавления записи в раздел необходимо нажать кнопку</a:t>
            </a:r>
            <a:endParaRPr/>
          </a:p>
          <a:p>
            <a:pPr>
              <a:defRPr/>
            </a:pPr>
            <a:r>
              <a:rPr lang="ru-RU"/>
              <a:t> </a:t>
            </a:r>
            <a:endParaRPr/>
          </a:p>
          <a:p>
            <a:pPr>
              <a:defRPr/>
            </a:pPr>
            <a:r>
              <a:rPr lang="ru-RU"/>
              <a:t>В результате откроется окно записи, которое надо заполнить.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49382" y="939186"/>
            <a:ext cx="11834584" cy="56753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 bwMode="auto">
          <a:xfrm>
            <a:off x="3686851" y="108189"/>
            <a:ext cx="8410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Создание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Сведений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об операциях с целевыми средствами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в ПУР КС ЭБ</a:t>
            </a:r>
            <a:endParaRPr lang="ru-RU" sz="2000" b="1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2693504" y="1821449"/>
            <a:ext cx="2133501" cy="1015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Выбор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контракта (договора)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из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справочника;</a:t>
            </a:r>
            <a:endParaRPr/>
          </a:p>
          <a:p>
            <a:pPr algn="ctr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Разделы «Документ-основание», «Исполнитель» и «Заказчик заполняются автоматически</a:t>
            </a:r>
            <a:endParaRPr lang="ru-RU" sz="12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55" name="Прямоугольник 54"/>
          <p:cNvSpPr/>
          <p:nvPr/>
        </p:nvSpPr>
        <p:spPr bwMode="auto">
          <a:xfrm>
            <a:off x="1575562" y="5721292"/>
            <a:ext cx="2504411" cy="676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Выбор из справочника:</a:t>
            </a:r>
            <a:endParaRPr/>
          </a:p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- Источника поступления ЦС</a:t>
            </a:r>
            <a:endParaRPr/>
          </a:p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- Направления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расходования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ЦС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32" name="Прямоугольник 31"/>
          <p:cNvSpPr/>
          <p:nvPr/>
        </p:nvSpPr>
        <p:spPr bwMode="auto">
          <a:xfrm>
            <a:off x="355962" y="1625998"/>
            <a:ext cx="227120" cy="35184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3" name="Соединительная линия уступом 32"/>
          <p:cNvCxnSpPr>
            <a:cxnSpLocks/>
            <a:endCxn id="32" idx="1"/>
          </p:cNvCxnSpPr>
          <p:nvPr/>
        </p:nvCxnSpPr>
        <p:spPr bwMode="auto">
          <a:xfrm rot="5400000" flipH="1" flipV="1">
            <a:off x="-298968" y="2182493"/>
            <a:ext cx="1035501" cy="274360"/>
          </a:xfrm>
          <a:prstGeom prst="bentConnector2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 bwMode="auto">
          <a:xfrm>
            <a:off x="323815" y="2768203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348818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36"/>
          <p:cNvSpPr/>
          <p:nvPr/>
        </p:nvSpPr>
        <p:spPr bwMode="auto">
          <a:xfrm>
            <a:off x="7852137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10329827" y="3158738"/>
            <a:ext cx="1557794" cy="13954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0" name="Прямая со стрелкой 39"/>
          <p:cNvCxnSpPr>
            <a:cxnSpLocks/>
          </p:cNvCxnSpPr>
          <p:nvPr/>
        </p:nvCxnSpPr>
        <p:spPr bwMode="auto">
          <a:xfrm>
            <a:off x="4555236" y="2201483"/>
            <a:ext cx="543538" cy="63594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>
            <a:cxnSpLocks/>
          </p:cNvCxnSpPr>
          <p:nvPr/>
        </p:nvCxnSpPr>
        <p:spPr bwMode="auto">
          <a:xfrm rot="10800000" flipV="1">
            <a:off x="805346" y="2837424"/>
            <a:ext cx="3418785" cy="1608740"/>
          </a:xfrm>
          <a:prstGeom prst="bentConnector3">
            <a:avLst>
              <a:gd name="adj1" fmla="val 4244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cxnSpLocks/>
          </p:cNvCxnSpPr>
          <p:nvPr/>
        </p:nvCxnSpPr>
        <p:spPr bwMode="auto">
          <a:xfrm>
            <a:off x="805343" y="4446328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cxnSpLocks/>
          </p:cNvCxnSpPr>
          <p:nvPr/>
        </p:nvCxnSpPr>
        <p:spPr bwMode="auto">
          <a:xfrm>
            <a:off x="1279452" y="4452002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cxnSpLocks/>
          </p:cNvCxnSpPr>
          <p:nvPr/>
        </p:nvCxnSpPr>
        <p:spPr bwMode="auto">
          <a:xfrm flipH="1">
            <a:off x="1082107" y="5871081"/>
            <a:ext cx="456506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Таблица 26"/>
          <p:cNvGraphicFramePr>
            <a:graphicFrameLocks xmlns:a="http://schemas.openxmlformats.org/drawingml/2006/main" noGrp="1"/>
          </p:cNvGraphicFramePr>
          <p:nvPr/>
        </p:nvGraphicFramePr>
        <p:xfrm>
          <a:off x="5017929" y="3595125"/>
          <a:ext cx="6995106" cy="94488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{5940675A-B579-460E-94D1-54222C63F5DA}</a:tableStyleId>
              </a:tblPr>
              <a:tblGrid>
                <a:gridCol w="1751987"/>
                <a:gridCol w="2013357"/>
                <a:gridCol w="3229762"/>
              </a:tblGrid>
              <a:tr h="3708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tx2"/>
                          </a:solidFill>
                          <a:latin typeface="Arial Narrow"/>
                        </a:rPr>
                        <a:t>Выбор из справочника УКО (КМИ/ФАИП)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tx2"/>
                          </a:solidFill>
                          <a:latin typeface="Arial Narrow"/>
                        </a:rPr>
                        <a:t>при наличии</a:t>
                      </a:r>
                      <a:endParaRPr/>
                    </a:p>
                  </a:txBody>
                  <a:tcPr anchor="ctr">
                    <a:lnL w="12700" algn="ctr">
                      <a:noFill/>
                    </a:lnL>
                    <a:lnR w="76200" algn="ctr">
                      <a:solidFill>
                        <a:schemeClr val="bg2"/>
                      </a:solidFill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>
                          <a:solidFill>
                            <a:schemeClr val="tx2"/>
                          </a:solidFill>
                          <a:latin typeface="Arial Narrow"/>
                        </a:rPr>
                        <a:t>Сумма неиспользованных поступлений прошлых лет</a:t>
                      </a:r>
                      <a:endParaRPr/>
                    </a:p>
                  </a:txBody>
                  <a:tcPr anchor="ctr">
                    <a:lnL w="76200" algn="ctr">
                      <a:solidFill>
                        <a:schemeClr val="bg2"/>
                      </a:solidFill>
                    </a:lnL>
                    <a:lnR w="76200" algn="ctr">
                      <a:solidFill>
                        <a:schemeClr val="bg2"/>
                      </a:solidFill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>
                          <a:solidFill>
                            <a:schemeClr val="tx2"/>
                          </a:solidFill>
                          <a:latin typeface="Arial Narrow"/>
                        </a:rPr>
                        <a:t>При выборе</a:t>
                      </a:r>
                      <a:r>
                        <a:rPr lang="ru-RU" sz="1400">
                          <a:solidFill>
                            <a:schemeClr val="tx2"/>
                          </a:solidFill>
                          <a:latin typeface="Arial Narrow"/>
                        </a:rPr>
                        <a:t> из справочника кода поступления или расходования, автоматически доступны к заполнению только требуемые поля</a:t>
                      </a:r>
                      <a:endParaRPr lang="ru-RU" sz="1400">
                        <a:solidFill>
                          <a:schemeClr val="tx2"/>
                        </a:solidFill>
                        <a:latin typeface="Arial Narrow"/>
                      </a:endParaRPr>
                    </a:p>
                  </a:txBody>
                  <a:tcPr anchor="ctr">
                    <a:lnL w="76200" algn="ctr">
                      <a:solidFill>
                        <a:schemeClr val="bg2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1" name="Прямая со стрелкой 60"/>
          <p:cNvCxnSpPr>
            <a:cxnSpLocks/>
          </p:cNvCxnSpPr>
          <p:nvPr/>
        </p:nvCxnSpPr>
        <p:spPr bwMode="auto">
          <a:xfrm>
            <a:off x="6383061" y="4551900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cxnSpLocks/>
          </p:cNvCxnSpPr>
          <p:nvPr/>
        </p:nvCxnSpPr>
        <p:spPr bwMode="auto">
          <a:xfrm>
            <a:off x="7508584" y="4534331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 bwMode="auto">
          <a:xfrm>
            <a:off x="228599" y="494943"/>
            <a:ext cx="11863138" cy="6375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Располагается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Казначейское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сопровождение → Управление расходами (казначейское сопровождение)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→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Предоставление и обработка сведений об операциях с целевыми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средствами Сведения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об операциях с ЦС 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→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Все документы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1602" y="2329436"/>
            <a:ext cx="2611902" cy="1924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150">
                <a:solidFill>
                  <a:schemeClr val="tx2"/>
                </a:solidFill>
                <a:latin typeface="Arial Narrow"/>
              </a:rPr>
              <a:t>1. Признак «Получено разрешение Заказчика на утверждение Сведений»  (при наличии</a:t>
            </a:r>
            <a:r>
              <a:rPr lang="ru-RU" sz="1150">
                <a:solidFill>
                  <a:schemeClr val="tx2"/>
                </a:solidFill>
                <a:latin typeface="Arial Narrow"/>
              </a:rPr>
              <a:t>)</a:t>
            </a:r>
            <a:endParaRPr lang="ru-RU" sz="1150">
              <a:solidFill>
                <a:schemeClr val="tx2"/>
              </a:solidFill>
              <a:latin typeface="Arial Narrow"/>
            </a:endParaRPr>
          </a:p>
          <a:p>
            <a:pPr algn="just">
              <a:defRPr/>
            </a:pPr>
            <a:r>
              <a:rPr lang="ru-RU" sz="1150">
                <a:solidFill>
                  <a:schemeClr val="tx2"/>
                </a:solidFill>
                <a:latin typeface="Arial Narrow"/>
              </a:rPr>
              <a:t>2. Признак «Сведения утверждены на бумажном носителе»  ( при наличии утвержденных Заказчиком Сведений на бумажном носителе</a:t>
            </a:r>
            <a:r>
              <a:rPr lang="ru-RU" sz="1150">
                <a:solidFill>
                  <a:schemeClr val="tx2"/>
                </a:solidFill>
                <a:latin typeface="Arial Narrow"/>
              </a:rPr>
              <a:t>)</a:t>
            </a:r>
            <a:endParaRPr lang="ru-RU" sz="1150">
              <a:solidFill>
                <a:schemeClr val="tx2"/>
              </a:solidFill>
              <a:latin typeface="Arial Narrow"/>
            </a:endParaRPr>
          </a:p>
          <a:p>
            <a:pPr algn="just">
              <a:defRPr/>
            </a:pPr>
            <a:r>
              <a:rPr lang="ru-RU" sz="1150">
                <a:solidFill>
                  <a:schemeClr val="tx2"/>
                </a:solidFill>
                <a:latin typeface="Arial Narrow"/>
              </a:rPr>
              <a:t>*В </a:t>
            </a:r>
            <a:r>
              <a:rPr lang="ru-RU" sz="1150">
                <a:solidFill>
                  <a:schemeClr val="tx2"/>
                </a:solidFill>
                <a:latin typeface="Arial Narrow"/>
              </a:rPr>
              <a:t>обоих случаях скан документа </a:t>
            </a:r>
            <a:r>
              <a:rPr lang="ru-RU" sz="1150">
                <a:solidFill>
                  <a:schemeClr val="tx2"/>
                </a:solidFill>
                <a:latin typeface="Arial Narrow"/>
              </a:rPr>
              <a:t> (</a:t>
            </a:r>
            <a:r>
              <a:rPr lang="ru-RU" sz="1150">
                <a:solidFill>
                  <a:schemeClr val="tx2"/>
                </a:solidFill>
                <a:latin typeface="Arial Narrow"/>
              </a:rPr>
              <a:t>разрешение от заказчика, сведения на бумажном носителе) прикрепляется во вложение </a:t>
            </a:r>
            <a:endParaRPr/>
          </a:p>
        </p:txBody>
      </p:sp>
      <p:cxnSp>
        <p:nvCxnSpPr>
          <p:cNvPr id="24" name="Соединительная линия уступом 23"/>
          <p:cNvCxnSpPr>
            <a:cxnSpLocks/>
          </p:cNvCxnSpPr>
          <p:nvPr/>
        </p:nvCxnSpPr>
        <p:spPr bwMode="auto">
          <a:xfrm>
            <a:off x="2693504" y="3458817"/>
            <a:ext cx="1903222" cy="1068529"/>
          </a:xfrm>
          <a:prstGeom prst="bentConnector3">
            <a:avLst>
              <a:gd name="adj1" fmla="val 100134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 bwMode="auto">
          <a:xfrm>
            <a:off x="4606665" y="4385833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>
          <a:blip r:embed="rId2"/>
          <a:srcRect l="7152" t="52043" r="18299" b="17635"/>
          <a:stretch/>
        </p:blipFill>
        <p:spPr bwMode="auto">
          <a:xfrm>
            <a:off x="91027" y="2967303"/>
            <a:ext cx="12075806" cy="3780295"/>
          </a:xfrm>
          <a:prstGeom prst="rect">
            <a:avLst/>
          </a:prstGeom>
          <a:ln>
            <a:noFill/>
          </a:ln>
        </p:spPr>
      </p:pic>
      <p:cxnSp>
        <p:nvCxnSpPr>
          <p:cNvPr id="32" name="Прямая соединительная линия 31"/>
          <p:cNvCxnSpPr>
            <a:cxnSpLocks/>
          </p:cNvCxnSpPr>
          <p:nvPr/>
        </p:nvCxnSpPr>
        <p:spPr bwMode="auto">
          <a:xfrm>
            <a:off x="127931" y="2934224"/>
            <a:ext cx="1196380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8599" y="1393973"/>
            <a:ext cx="11863138" cy="14980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Создание платежного поручения (исходящего) – часть 1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501629" y="724241"/>
            <a:ext cx="10665204" cy="6375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Располагается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Казначейское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сопровождение → Управление расходами (казначейское сопровождение) →Проведение и уточнение операций по кассовым выплатам →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Платежные поручения→ Исходящие выплаты → Все документы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887845" y="1434113"/>
            <a:ext cx="1677475" cy="4299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Выбрать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из справочника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: 03 или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05 </a:t>
            </a:r>
            <a:endParaRPr lang="ru-RU" sz="12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216414" y="1585115"/>
            <a:ext cx="3845770" cy="55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из справочника</a:t>
            </a:r>
            <a:r>
              <a:rPr lang="en-US" sz="14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значение  «0 – пусто» * Проведение срочных платежей не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предусмотрено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689009" y="2639448"/>
            <a:ext cx="1979384" cy="2243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Не заполняется</a:t>
            </a:r>
            <a:endParaRPr/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3042598" y="3539524"/>
            <a:ext cx="1923523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Заполняется в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случае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платежа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по нескольким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контрактам (разделам)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47" name="Прямоугольник 46"/>
          <p:cNvSpPr/>
          <p:nvPr/>
        </p:nvSpPr>
        <p:spPr bwMode="auto">
          <a:xfrm>
            <a:off x="7924799" y="4857139"/>
            <a:ext cx="1214499" cy="6500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Выбрать из справочника </a:t>
            </a:r>
            <a:r>
              <a:rPr lang="ru-RU" sz="1100">
                <a:solidFill>
                  <a:schemeClr val="tx2"/>
                </a:solidFill>
                <a:latin typeface="Arial Narrow"/>
              </a:rPr>
              <a:t>номер аккредитива </a:t>
            </a:r>
            <a:r>
              <a:rPr lang="ru-RU" sz="1100">
                <a:solidFill>
                  <a:schemeClr val="tx2"/>
                </a:solidFill>
                <a:latin typeface="Arial Narrow"/>
              </a:rPr>
              <a:t>(при наличии)</a:t>
            </a:r>
            <a:endParaRPr/>
          </a:p>
        </p:txBody>
      </p:sp>
      <p:sp>
        <p:nvSpPr>
          <p:cNvPr id="48" name="Прямоугольник 47"/>
          <p:cNvSpPr/>
          <p:nvPr/>
        </p:nvSpPr>
        <p:spPr bwMode="auto">
          <a:xfrm>
            <a:off x="8974056" y="6321460"/>
            <a:ext cx="3006301" cy="512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Выбрать из справочника детализированный код расходов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(укрупненный заполнится автоматически)</a:t>
            </a:r>
            <a:endParaRPr lang="ru-RU" sz="12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56" name="Прямоугольник 55"/>
          <p:cNvSpPr/>
          <p:nvPr/>
        </p:nvSpPr>
        <p:spPr bwMode="auto">
          <a:xfrm>
            <a:off x="289443" y="5588028"/>
            <a:ext cx="1598402" cy="79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из справочника документ-основание</a:t>
            </a:r>
            <a:endParaRPr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rcRect l="0" t="0" r="88432" b="94370"/>
          <a:stretch/>
        </p:blipFill>
        <p:spPr bwMode="auto">
          <a:xfrm>
            <a:off x="127931" y="1041342"/>
            <a:ext cx="1398865" cy="320469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 bwMode="auto">
          <a:xfrm>
            <a:off x="120265" y="1009963"/>
            <a:ext cx="1371448" cy="35184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5" name="Прямая со стрелкой 34"/>
          <p:cNvCxnSpPr>
            <a:cxnSpLocks/>
          </p:cNvCxnSpPr>
          <p:nvPr/>
        </p:nvCxnSpPr>
        <p:spPr bwMode="auto">
          <a:xfrm flipH="1" flipV="1">
            <a:off x="7107050" y="1794673"/>
            <a:ext cx="247379" cy="16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cxnSpLocks/>
          </p:cNvCxnSpPr>
          <p:nvPr/>
        </p:nvCxnSpPr>
        <p:spPr bwMode="auto">
          <a:xfrm flipV="1">
            <a:off x="4966121" y="2489843"/>
            <a:ext cx="1" cy="16638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 bwMode="auto">
          <a:xfrm>
            <a:off x="1989910" y="2240854"/>
            <a:ext cx="1677475" cy="772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Заполняется код вида доходов (от 1 до 3) в соответствии указаниями ЦБ РФ №5286-У</a:t>
            </a:r>
            <a:endParaRPr lang="ru-RU" sz="12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41" name="Прямая со стрелкой 40"/>
          <p:cNvCxnSpPr>
            <a:cxnSpLocks/>
          </p:cNvCxnSpPr>
          <p:nvPr/>
        </p:nvCxnSpPr>
        <p:spPr bwMode="auto">
          <a:xfrm flipH="1" flipV="1">
            <a:off x="1736522" y="2750997"/>
            <a:ext cx="226462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>
            <a:cxnSpLocks/>
          </p:cNvCxnSpPr>
          <p:nvPr/>
        </p:nvCxnSpPr>
        <p:spPr bwMode="auto">
          <a:xfrm rot="5400000">
            <a:off x="1507247" y="1875323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 bwMode="auto">
          <a:xfrm>
            <a:off x="376277" y="3535978"/>
            <a:ext cx="1473476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Заполняется в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случае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возврата на счет заказчика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59" name="Прямая со стрелкой 58"/>
          <p:cNvCxnSpPr>
            <a:cxnSpLocks/>
          </p:cNvCxnSpPr>
          <p:nvPr/>
        </p:nvCxnSpPr>
        <p:spPr bwMode="auto">
          <a:xfrm>
            <a:off x="3042598" y="4242805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cxnSpLocks/>
          </p:cNvCxnSpPr>
          <p:nvPr/>
        </p:nvCxnSpPr>
        <p:spPr bwMode="auto">
          <a:xfrm>
            <a:off x="521608" y="4217406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cxnSpLocks/>
          </p:cNvCxnSpPr>
          <p:nvPr/>
        </p:nvCxnSpPr>
        <p:spPr bwMode="auto">
          <a:xfrm flipV="1">
            <a:off x="11228439" y="6196760"/>
            <a:ext cx="0" cy="18631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cxnSpLocks/>
          </p:cNvCxnSpPr>
          <p:nvPr/>
        </p:nvCxnSpPr>
        <p:spPr bwMode="auto">
          <a:xfrm>
            <a:off x="1637163" y="6107142"/>
            <a:ext cx="651642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 bwMode="auto">
          <a:xfrm>
            <a:off x="1530181" y="2982589"/>
            <a:ext cx="1159605" cy="42130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5"/>
          <a:srcRect l="0" t="0" r="23039" b="0"/>
          <a:stretch/>
        </p:blipFill>
        <p:spPr bwMode="auto">
          <a:xfrm>
            <a:off x="8974056" y="3692555"/>
            <a:ext cx="2961526" cy="1248171"/>
          </a:xfrm>
          <a:prstGeom prst="rect">
            <a:avLst/>
          </a:prstGeom>
        </p:spPr>
      </p:pic>
      <p:sp>
        <p:nvSpPr>
          <p:cNvPr id="79" name="Прямоугольник 78"/>
          <p:cNvSpPr/>
          <p:nvPr/>
        </p:nvSpPr>
        <p:spPr bwMode="auto">
          <a:xfrm>
            <a:off x="6502400" y="4081064"/>
            <a:ext cx="2297216" cy="507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Графы заполняются для получателя –ЛС с кодом «71»</a:t>
            </a:r>
            <a:endParaRPr/>
          </a:p>
        </p:txBody>
      </p:sp>
      <p:cxnSp>
        <p:nvCxnSpPr>
          <p:cNvPr id="80" name="Прямая со стрелкой 79"/>
          <p:cNvCxnSpPr>
            <a:cxnSpLocks/>
          </p:cNvCxnSpPr>
          <p:nvPr/>
        </p:nvCxnSpPr>
        <p:spPr bwMode="auto">
          <a:xfrm flipV="1">
            <a:off x="8688267" y="4095831"/>
            <a:ext cx="384589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cxnSpLocks/>
          </p:cNvCxnSpPr>
          <p:nvPr/>
        </p:nvCxnSpPr>
        <p:spPr bwMode="auto">
          <a:xfrm>
            <a:off x="9072856" y="5507174"/>
            <a:ext cx="1" cy="47837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 bwMode="auto">
          <a:xfrm>
            <a:off x="6630293" y="4853940"/>
            <a:ext cx="1214499" cy="577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>
                <a:solidFill>
                  <a:schemeClr val="tx2"/>
                </a:solidFill>
                <a:latin typeface="Arial Narrow"/>
              </a:rPr>
              <a:t>Выбрать из справочника </a:t>
            </a:r>
            <a:r>
              <a:rPr lang="ru-RU" sz="1100">
                <a:solidFill>
                  <a:schemeClr val="tx2"/>
                </a:solidFill>
                <a:latin typeface="Arial Narrow"/>
              </a:rPr>
              <a:t>код УКО (при </a:t>
            </a:r>
            <a:r>
              <a:rPr lang="ru-RU" sz="1100">
                <a:solidFill>
                  <a:schemeClr val="tx2"/>
                </a:solidFill>
                <a:latin typeface="Arial Narrow"/>
              </a:rPr>
              <a:t>наличии)</a:t>
            </a:r>
            <a:endParaRPr/>
          </a:p>
        </p:txBody>
      </p:sp>
      <p:cxnSp>
        <p:nvCxnSpPr>
          <p:cNvPr id="42" name="Прямая со стрелкой 41"/>
          <p:cNvCxnSpPr>
            <a:cxnSpLocks/>
          </p:cNvCxnSpPr>
          <p:nvPr/>
        </p:nvCxnSpPr>
        <p:spPr bwMode="auto">
          <a:xfrm>
            <a:off x="7648918" y="5430974"/>
            <a:ext cx="1" cy="58097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7391" t="49262" r="14176" b="11393"/>
          <a:stretch/>
        </p:blipFill>
        <p:spPr bwMode="auto">
          <a:xfrm>
            <a:off x="106878" y="2030144"/>
            <a:ext cx="12005365" cy="327173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Прямоугольник 62"/>
          <p:cNvSpPr/>
          <p:nvPr/>
        </p:nvSpPr>
        <p:spPr bwMode="auto">
          <a:xfrm>
            <a:off x="2508367" y="4011578"/>
            <a:ext cx="3344779" cy="392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Указывается текстовое назначение платежа</a:t>
            </a:r>
            <a:endParaRPr/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5678701" y="4423352"/>
            <a:ext cx="262130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Н</a:t>
            </a:r>
            <a:r>
              <a:rPr lang="ru-RU" sz="1400">
                <a:solidFill>
                  <a:schemeClr val="tx2"/>
                </a:solidFill>
                <a:latin typeface="Arial Narrow"/>
                <a:cs typeface="+mn-cs"/>
              </a:rPr>
              <a:t>азначение платежа заполняется автоматически, на основании иных граф (</a:t>
            </a:r>
            <a:r>
              <a:rPr lang="ru-RU" sz="1400">
                <a:solidFill>
                  <a:schemeClr val="tx2"/>
                </a:solidFill>
                <a:latin typeface="Arial Narrow"/>
                <a:cs typeface="+mn-cs"/>
              </a:rPr>
              <a:t>ограничение 210 символов) </a:t>
            </a:r>
            <a:endParaRPr/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3606802" y="2588035"/>
            <a:ext cx="2925134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вид документа из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справочника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Если нужный вид отсутствует, выбрать «Иное» и заполнить вручную</a:t>
            </a:r>
            <a:endParaRPr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Создание платежного поручения (исходящего) – часть 2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6458" t="57778" r="33264" b="23333"/>
          <a:stretch/>
        </p:blipFill>
        <p:spPr bwMode="auto">
          <a:xfrm>
            <a:off x="106878" y="661021"/>
            <a:ext cx="10120855" cy="1452088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Прямоугольник 42"/>
          <p:cNvSpPr/>
          <p:nvPr/>
        </p:nvSpPr>
        <p:spPr bwMode="auto">
          <a:xfrm>
            <a:off x="5922645" y="908107"/>
            <a:ext cx="3112142" cy="8128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Подраздел заполняется из справочника при перечислении на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иной 71 л/с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2587692" y="1722669"/>
            <a:ext cx="2061136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Чек-бокс заполняется в случае, если прилагается более 2-х документов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19" name="Соединительная линия уступом 18"/>
          <p:cNvCxnSpPr>
            <a:cxnSpLocks/>
          </p:cNvCxnSpPr>
          <p:nvPr/>
        </p:nvCxnSpPr>
        <p:spPr bwMode="auto">
          <a:xfrm rot="10800000" flipV="1">
            <a:off x="1953585" y="2266745"/>
            <a:ext cx="634107" cy="288831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cxnSpLocks/>
          </p:cNvCxnSpPr>
          <p:nvPr/>
        </p:nvCxnSpPr>
        <p:spPr bwMode="auto">
          <a:xfrm flipH="1">
            <a:off x="4820269" y="3193418"/>
            <a:ext cx="1" cy="27325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>
            <a:cxnSpLocks/>
          </p:cNvCxnSpPr>
          <p:nvPr/>
        </p:nvCxnSpPr>
        <p:spPr bwMode="auto">
          <a:xfrm rot="5400000">
            <a:off x="2064439" y="4323212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 bwMode="auto">
          <a:xfrm>
            <a:off x="7551334" y="2356168"/>
            <a:ext cx="3220130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Заполняется сумма каждого документа</a:t>
            </a:r>
            <a:endParaRPr/>
          </a:p>
          <a:p>
            <a:pPr algn="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Заполняется только сумма к оплате 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45" name="Прямая со стрелкой 44"/>
          <p:cNvCxnSpPr>
            <a:cxnSpLocks/>
          </p:cNvCxnSpPr>
          <p:nvPr/>
        </p:nvCxnSpPr>
        <p:spPr bwMode="auto">
          <a:xfrm flipH="1">
            <a:off x="8090947" y="2961552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cxnSpLocks/>
          </p:cNvCxnSpPr>
          <p:nvPr/>
        </p:nvCxnSpPr>
        <p:spPr bwMode="auto">
          <a:xfrm flipH="1">
            <a:off x="9939483" y="2970405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cxnSpLocks/>
          </p:cNvCxnSpPr>
          <p:nvPr/>
        </p:nvCxnSpPr>
        <p:spPr bwMode="auto">
          <a:xfrm>
            <a:off x="27768" y="5331777"/>
            <a:ext cx="1208447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l="3844" t="49187" r="59790" b="33110"/>
          <a:stretch/>
        </p:blipFill>
        <p:spPr bwMode="auto">
          <a:xfrm>
            <a:off x="7400580" y="5454747"/>
            <a:ext cx="4640483" cy="1270704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Прямоугольник 50"/>
          <p:cNvSpPr/>
          <p:nvPr/>
        </p:nvSpPr>
        <p:spPr bwMode="auto">
          <a:xfrm>
            <a:off x="136695" y="5698847"/>
            <a:ext cx="2851476" cy="1092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 случае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необходимости отзыва ошибочно направленного платежного поручения </a:t>
            </a:r>
            <a:r>
              <a:rPr lang="ru-RU" sz="1400" u="sng">
                <a:solidFill>
                  <a:schemeClr val="tx2"/>
                </a:solidFill>
                <a:latin typeface="Arial Narrow"/>
              </a:rPr>
              <a:t>до его отправки в </a:t>
            </a:r>
            <a:r>
              <a:rPr lang="ru-RU" sz="1400" u="sng">
                <a:solidFill>
                  <a:schemeClr val="tx2"/>
                </a:solidFill>
                <a:latin typeface="Arial Narrow"/>
              </a:rPr>
              <a:t>банк,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 клиент может самостоятельно </a:t>
            </a:r>
            <a:r>
              <a:rPr lang="ru-RU" sz="1400" u="sng">
                <a:solidFill>
                  <a:schemeClr val="tx2"/>
                </a:solidFill>
                <a:latin typeface="Arial Narrow"/>
              </a:rPr>
              <a:t>аннулировать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 такое п/п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3547266" y="5635321"/>
            <a:ext cx="3298254" cy="11861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Располагается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Проведение и уточнение операций по кассовым выплатам → Запрос на отзыв распоряжения (Запрос на аннулирование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)→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Все документы → Создать </a:t>
            </a:r>
            <a:endParaRPr/>
          </a:p>
        </p:txBody>
      </p:sp>
      <p:sp>
        <p:nvSpPr>
          <p:cNvPr id="53" name="Прямоугольник 52"/>
          <p:cNvSpPr/>
          <p:nvPr/>
        </p:nvSpPr>
        <p:spPr bwMode="auto">
          <a:xfrm>
            <a:off x="9987611" y="4852983"/>
            <a:ext cx="1384759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Выбираем из справочника требуемое п/п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54" name="Прямая со стрелкой 53"/>
          <p:cNvCxnSpPr>
            <a:cxnSpLocks/>
          </p:cNvCxnSpPr>
          <p:nvPr/>
        </p:nvCxnSpPr>
        <p:spPr bwMode="auto">
          <a:xfrm flipH="1">
            <a:off x="10975545" y="5509454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cxnSpLocks/>
          </p:cNvCxnSpPr>
          <p:nvPr/>
        </p:nvCxnSpPr>
        <p:spPr bwMode="auto">
          <a:xfrm>
            <a:off x="3128504" y="6154279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cxnSpLocks/>
          </p:cNvCxnSpPr>
          <p:nvPr/>
        </p:nvCxnSpPr>
        <p:spPr bwMode="auto">
          <a:xfrm>
            <a:off x="6953872" y="6162296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 bwMode="auto">
          <a:xfrm>
            <a:off x="2047461" y="5291937"/>
            <a:ext cx="3552396" cy="2358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>
                <a:solidFill>
                  <a:schemeClr val="tx2"/>
                </a:solidFill>
                <a:latin typeface="Arial Narrow"/>
              </a:rPr>
              <a:t>Создание запроса на отзыв (аннулирование)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224" y="1350627"/>
            <a:ext cx="12055639" cy="49703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1659833" y="37170"/>
            <a:ext cx="105066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Уведомление об уточнении операций </a:t>
            </a: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клиента </a:t>
            </a:r>
            <a:endParaRPr/>
          </a:p>
          <a:p>
            <a:pPr algn="r">
              <a:defRPr/>
            </a:pPr>
            <a:r>
              <a:rPr lang="ru-RU" sz="200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(</a:t>
            </a:r>
            <a:r>
              <a:rPr lang="ru-RU" sz="200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формируется при необходимости уточнения операций по поступлениям (БПР, НВС), кассовому </a:t>
            </a:r>
            <a:r>
              <a:rPr lang="ru-RU" sz="200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расходу) </a:t>
            </a:r>
            <a:r>
              <a:rPr lang="ru-RU" sz="200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)</a:t>
            </a:r>
            <a:endParaRPr/>
          </a:p>
          <a:p>
            <a:pPr algn="ct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 </a:t>
            </a:r>
            <a:endParaRPr lang="ru-RU" sz="2000" b="1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8972092" y="2176407"/>
            <a:ext cx="3072383" cy="11509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 случае уточнения невыясненного поступления (поступление не отражено на лицевом счете) необходимо выбрать из списка поступивший ранее запрос о выяснении принадлежности платежа</a:t>
            </a:r>
            <a:endParaRPr/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951015" y="2625754"/>
            <a:ext cx="2504212" cy="10332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2 ШАГ</a:t>
            </a:r>
            <a:endParaRPr/>
          </a:p>
          <a:p>
            <a:pPr algn="ctr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Выбрать вид документа, который нужно уточнить;</a:t>
            </a:r>
            <a:endParaRPr/>
          </a:p>
          <a:p>
            <a:pPr algn="ctr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затем из предложенного списка выбрать сам уточняемый документ</a:t>
            </a:r>
            <a:endParaRPr/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7099812" y="3375132"/>
            <a:ext cx="2022000" cy="7830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1 ШАГ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вид уточняемой операции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344179" y="5780014"/>
            <a:ext cx="2187586" cy="989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3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ШАГ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Обязательно выбрать номер по порядку, иначе остальные поля подраздела не будут доступны для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редактирования</a:t>
            </a:r>
            <a:endParaRPr lang="ru-RU" sz="12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40823" y="724241"/>
            <a:ext cx="12100609" cy="6375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Располагается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Казначейское сопровождение →Управление расходами (казначейское сопровождение) →Проведение и уточнение операций по кассовым выплатам →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Уведомление об уточнении операций → Все документы</a:t>
            </a:r>
            <a:endParaRPr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 flipV="1">
            <a:off x="9357577" y="1963024"/>
            <a:ext cx="0" cy="251685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cxnSpLocks/>
          </p:cNvCxnSpPr>
          <p:nvPr/>
        </p:nvCxnSpPr>
        <p:spPr bwMode="auto">
          <a:xfrm>
            <a:off x="2439015" y="3718334"/>
            <a:ext cx="0" cy="78655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cxnSpLocks/>
          </p:cNvCxnSpPr>
          <p:nvPr/>
        </p:nvCxnSpPr>
        <p:spPr bwMode="auto">
          <a:xfrm>
            <a:off x="9117925" y="4191737"/>
            <a:ext cx="370024" cy="50609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cxnSpLocks/>
          </p:cNvCxnSpPr>
          <p:nvPr/>
        </p:nvCxnSpPr>
        <p:spPr bwMode="auto">
          <a:xfrm flipH="1" flipV="1">
            <a:off x="558923" y="5873692"/>
            <a:ext cx="785256" cy="25168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 bwMode="auto">
          <a:xfrm>
            <a:off x="7345017" y="5986230"/>
            <a:ext cx="3727174" cy="6572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4 ШАГ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Заполняем реквизиты, подлежащие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корректировке (поле «Сумма» заполняется всегда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)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38E8ACC-6DF2-4ECD-9470-6D361C26CF2F}" type="slidenum">
              <a:rPr lang="ru-RU"/>
              <a:t/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6841307" y="96804"/>
            <a:ext cx="5086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Казначейское обеспечение обязательств (Аккредитив)</a:t>
            </a:r>
            <a:endParaRPr lang="ru-RU" sz="2000" b="1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</p:txBody>
      </p:sp>
      <p:cxnSp>
        <p:nvCxnSpPr>
          <p:cNvPr id="8" name="Прямая соединительная линия 7"/>
          <p:cNvCxnSpPr>
            <a:cxnSpLocks/>
          </p:cNvCxnSpPr>
          <p:nvPr/>
        </p:nvCxnSpPr>
        <p:spPr bwMode="auto">
          <a:xfrm flipV="1">
            <a:off x="4967695" y="625090"/>
            <a:ext cx="0" cy="1584709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 bwMode="auto">
          <a:xfrm>
            <a:off x="59267" y="367748"/>
            <a:ext cx="4800599" cy="1731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Если расчеты по контракту (договору) проводятся в форме казначейского обеспечения обязательств, то для проверки наличия выданного заказчиком КОО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необходимо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пройти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Казначейское сопровождение →Управление расходами (казначейское сопровождение) → Казначейское обеспечение обязательств → Казначейское обеспечение обязательств → Все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документы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5105254" y="893904"/>
            <a:ext cx="6985146" cy="11888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Для </a:t>
            </a:r>
            <a:r>
              <a:rPr lang="ru-RU" sz="1400" b="1">
                <a:solidFill>
                  <a:schemeClr val="tx2"/>
                </a:solidFill>
                <a:latin typeface="Arial Narrow"/>
              </a:rPr>
              <a:t>перечисления денежных средств на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иной 71 ЛС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необходимо пройти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Казначейское сопровождение →Управление расходами (казначейское сопровождение) → Казначейское обеспечение обязательств → 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Заявление на выдачу (перевод, изменение, отзыв) Казначейского обеспечения обязательств»  → Все документы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7110" t="29444" r="10311" b="8750"/>
          <a:stretch/>
        </p:blipFill>
        <p:spPr bwMode="auto">
          <a:xfrm>
            <a:off x="59267" y="2082800"/>
            <a:ext cx="11684000" cy="32649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 bwMode="auto">
          <a:xfrm>
            <a:off x="7478073" y="2417881"/>
            <a:ext cx="1828909" cy="377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из списка тип заявления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12" name="Прямая со стрелкой 11"/>
          <p:cNvCxnSpPr>
            <a:cxnSpLocks/>
          </p:cNvCxnSpPr>
          <p:nvPr/>
        </p:nvCxnSpPr>
        <p:spPr bwMode="auto">
          <a:xfrm flipH="1">
            <a:off x="7001931" y="2624420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 bwMode="auto">
          <a:xfrm>
            <a:off x="1473200" y="3732216"/>
            <a:ext cx="2861733" cy="6789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номер КОО, часть которого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планируется перевести/отозвать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и т.д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. </a:t>
            </a:r>
            <a:endParaRPr/>
          </a:p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Строка 01 заполнится автоматически 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7453" t="35760" r="44908" b="39570"/>
          <a:stretch/>
        </p:blipFill>
        <p:spPr bwMode="auto">
          <a:xfrm>
            <a:off x="40097" y="5006104"/>
            <a:ext cx="5861170" cy="18518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6679" t="67917" r="40771" b="7628"/>
          <a:stretch/>
        </p:blipFill>
        <p:spPr bwMode="auto">
          <a:xfrm>
            <a:off x="5637798" y="4949829"/>
            <a:ext cx="6478003" cy="184890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 bwMode="auto">
          <a:xfrm>
            <a:off x="960487" y="4754214"/>
            <a:ext cx="2440875" cy="503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контракт (договор), заключенный с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соисполнителем 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9191452" y="3155589"/>
            <a:ext cx="2104636" cy="901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Автоматически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проставляется сумма КОО, необходимо уточнить сумму самостоятельно</a:t>
            </a:r>
            <a:endParaRPr/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 bwMode="auto">
          <a:xfrm flipH="1">
            <a:off x="8791510" y="3640422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cxnSpLocks/>
          </p:cNvCxnSpPr>
          <p:nvPr/>
        </p:nvCxnSpPr>
        <p:spPr bwMode="auto">
          <a:xfrm flipV="1">
            <a:off x="2357966" y="3640422"/>
            <a:ext cx="1" cy="18675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cxnSpLocks/>
          </p:cNvCxnSpPr>
          <p:nvPr/>
        </p:nvCxnSpPr>
        <p:spPr bwMode="auto">
          <a:xfrm rot="10800000" flipV="1">
            <a:off x="868068" y="4284132"/>
            <a:ext cx="605133" cy="127001"/>
          </a:xfrm>
          <a:prstGeom prst="bentConnector3">
            <a:avLst>
              <a:gd name="adj1" fmla="val 7518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 bwMode="auto">
          <a:xfrm flipV="1">
            <a:off x="1174868" y="4567456"/>
            <a:ext cx="0" cy="250077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 bwMode="auto">
          <a:xfrm>
            <a:off x="3553763" y="5141241"/>
            <a:ext cx="4354104" cy="993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Реквизиты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плательщика и получателя заполняются автоматически при выборе контракта (договора) </a:t>
            </a:r>
            <a:endParaRPr lang="ru-RU" sz="1400">
              <a:solidFill>
                <a:schemeClr val="tx2"/>
              </a:solidFill>
              <a:latin typeface="Arial Narrow"/>
            </a:endParaRPr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из справочника детализированный код направления расходования средств и источник поступления</a:t>
            </a:r>
            <a:endParaRPr/>
          </a:p>
          <a:p>
            <a:pPr algn="ctr">
              <a:defRPr/>
            </a:pP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28" name="Прямая со стрелкой 27"/>
          <p:cNvCxnSpPr>
            <a:cxnSpLocks/>
          </p:cNvCxnSpPr>
          <p:nvPr/>
        </p:nvCxnSpPr>
        <p:spPr bwMode="auto">
          <a:xfrm>
            <a:off x="4722402" y="6053667"/>
            <a:ext cx="0" cy="25400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>
            <a:cxnSpLocks/>
          </p:cNvCxnSpPr>
          <p:nvPr/>
        </p:nvCxnSpPr>
        <p:spPr bwMode="auto">
          <a:xfrm>
            <a:off x="7907866" y="6040968"/>
            <a:ext cx="2531533" cy="312117"/>
          </a:xfrm>
          <a:prstGeom prst="bentConnector3">
            <a:avLst>
              <a:gd name="adj1" fmla="val 4063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7422732" y="108189"/>
            <a:ext cx="4621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Отчетность</a:t>
            </a:r>
            <a:endParaRPr/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 l="15663" t="47122" r="44252" b="21420"/>
          <a:stretch/>
        </p:blipFill>
        <p:spPr bwMode="auto">
          <a:xfrm>
            <a:off x="127001" y="4749797"/>
            <a:ext cx="3996266" cy="2040468"/>
          </a:xfrm>
          <a:prstGeom prst="rect">
            <a:avLst/>
          </a:prstGeom>
          <a:ln>
            <a:noFill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 l="3131" t="32281" r="42683" b="27349"/>
          <a:stretch/>
        </p:blipFill>
        <p:spPr bwMode="auto">
          <a:xfrm>
            <a:off x="43179" y="2968321"/>
            <a:ext cx="4317153" cy="2057404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/>
          <a:srcRect l="1116" t="38812" r="77016" b="30220"/>
          <a:stretch/>
        </p:blipFill>
        <p:spPr bwMode="auto">
          <a:xfrm>
            <a:off x="0" y="1130643"/>
            <a:ext cx="2379217" cy="1837678"/>
          </a:xfrm>
          <a:prstGeom prst="rect">
            <a:avLst/>
          </a:prstGeom>
          <a:ln>
            <a:noFill/>
          </a:ln>
        </p:spPr>
      </p:pic>
      <p:sp>
        <p:nvSpPr>
          <p:cNvPr id="7" name="Прямоугольник 6"/>
          <p:cNvSpPr/>
          <p:nvPr/>
        </p:nvSpPr>
        <p:spPr bwMode="auto">
          <a:xfrm>
            <a:off x="1278467" y="862229"/>
            <a:ext cx="3304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tx2"/>
                </a:solidFill>
                <a:latin typeface="Arial Narrow"/>
                <a:cs typeface="Times New Roman"/>
              </a:rPr>
              <a:t>Регламентированная отчетность</a:t>
            </a:r>
            <a:endParaRPr lang="ru-RU" b="1" u="sng">
              <a:solidFill>
                <a:schemeClr val="tx2"/>
              </a:solidFill>
              <a:latin typeface="Arial Narrow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7696611" y="922184"/>
            <a:ext cx="35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tx2"/>
                </a:solidFill>
                <a:latin typeface="Arial Narrow"/>
                <a:cs typeface="Times New Roman"/>
              </a:rPr>
              <a:t>Нерегламентированная отчетность</a:t>
            </a:r>
            <a:endParaRPr lang="ru-RU" b="1" u="sng">
              <a:solidFill>
                <a:schemeClr val="tx2"/>
              </a:solidFill>
              <a:latin typeface="Arial Narrow"/>
              <a:cs typeface="Times New Roman"/>
            </a:endParaRP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6990248" y="901142"/>
            <a:ext cx="0" cy="5956858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/>
          <p:nvPr/>
        </p:nvPicPr>
        <p:blipFill>
          <a:blip r:embed="rId5"/>
          <a:srcRect l="754" t="38958" r="76373" b="49416"/>
          <a:stretch/>
        </p:blipFill>
        <p:spPr bwMode="auto">
          <a:xfrm>
            <a:off x="7028347" y="1363133"/>
            <a:ext cx="3313687" cy="872066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6"/>
          <a:srcRect l="1798" t="12620" r="46002" b="20019"/>
          <a:stretch/>
        </p:blipFill>
        <p:spPr bwMode="auto">
          <a:xfrm>
            <a:off x="7422732" y="2580388"/>
            <a:ext cx="4621630" cy="3858512"/>
          </a:xfrm>
          <a:prstGeom prst="rect">
            <a:avLst/>
          </a:prstGeom>
          <a:ln>
            <a:noFill/>
          </a:ln>
        </p:spPr>
      </p:pic>
      <p:sp>
        <p:nvSpPr>
          <p:cNvPr id="15" name="Прямоугольник 14"/>
          <p:cNvSpPr/>
          <p:nvPr/>
        </p:nvSpPr>
        <p:spPr bwMode="auto">
          <a:xfrm>
            <a:off x="2514602" y="1346200"/>
            <a:ext cx="4199467" cy="13878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Выписка </a:t>
            </a:r>
            <a:r>
              <a:rPr lang="en-US" sz="1400">
                <a:solidFill>
                  <a:schemeClr val="tx2"/>
                </a:solidFill>
                <a:latin typeface="Arial Narrow"/>
              </a:rPr>
              <a:t>-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формируется за операционный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день; </a:t>
            </a:r>
            <a:endParaRPr lang="en-US" sz="1400">
              <a:solidFill>
                <a:schemeClr val="tx2"/>
              </a:solidFill>
              <a:latin typeface="Arial Narrow"/>
            </a:endParaRPr>
          </a:p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Отчет</a:t>
            </a:r>
            <a:r>
              <a:rPr lang="en-US" sz="1400">
                <a:solidFill>
                  <a:schemeClr val="tx2"/>
                </a:solidFill>
                <a:latin typeface="Arial Narrow"/>
              </a:rPr>
              <a:t> -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 накопительным итогом с начала года по состоянию на выбранную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дату;</a:t>
            </a:r>
            <a:endParaRPr lang="ru-RU" sz="1400">
              <a:solidFill>
                <a:schemeClr val="tx2"/>
              </a:solidFill>
              <a:latin typeface="Arial Narrow"/>
            </a:endParaRPr>
          </a:p>
          <a:p>
            <a:pPr algn="just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Выписки из лицевого счета формируются только на основании запроса клиента. Отчеты о состоянии лицевого счета формируются ЦС на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1-ое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число каждого месяца. </a:t>
            </a:r>
            <a:endParaRPr/>
          </a:p>
        </p:txBody>
      </p:sp>
      <p:cxnSp>
        <p:nvCxnSpPr>
          <p:cNvPr id="16" name="Соединительная линия уступом 15"/>
          <p:cNvCxnSpPr>
            <a:cxnSpLocks/>
          </p:cNvCxnSpPr>
          <p:nvPr/>
        </p:nvCxnSpPr>
        <p:spPr bwMode="auto">
          <a:xfrm rot="10800000" flipV="1">
            <a:off x="2176357" y="2752725"/>
            <a:ext cx="1294977" cy="158002"/>
          </a:xfrm>
          <a:prstGeom prst="bentConnector3">
            <a:avLst>
              <a:gd name="adj1" fmla="val 311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 bwMode="auto">
          <a:xfrm>
            <a:off x="3907055" y="3185650"/>
            <a:ext cx="2807013" cy="15641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1.Выбрать лицевой счет</a:t>
            </a:r>
            <a:endParaRPr/>
          </a:p>
          <a:p>
            <a:pPr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2.Выбрать дату </a:t>
            </a:r>
            <a:endParaRPr/>
          </a:p>
          <a:p>
            <a:pPr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3.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Выбрать тип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формируемого документа</a:t>
            </a:r>
            <a:endParaRPr/>
          </a:p>
          <a:p>
            <a:pPr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4.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Автоматически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заполняется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чек-бокс «С акцептом ЦС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», в случае отсутствия необходимости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наличия в отчете электронной подписи сотрудника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казначейства, нужно снять данный чек-бокс</a:t>
            </a:r>
            <a:endParaRPr/>
          </a:p>
        </p:txBody>
      </p:sp>
      <p:cxnSp>
        <p:nvCxnSpPr>
          <p:cNvPr id="32" name="Соединительная линия уступом 31"/>
          <p:cNvCxnSpPr>
            <a:cxnSpLocks/>
          </p:cNvCxnSpPr>
          <p:nvPr/>
        </p:nvCxnSpPr>
        <p:spPr bwMode="auto">
          <a:xfrm rot="10800000" flipV="1">
            <a:off x="1094510" y="3251199"/>
            <a:ext cx="2842495" cy="745824"/>
          </a:xfrm>
          <a:prstGeom prst="bentConnector3">
            <a:avLst>
              <a:gd name="adj1" fmla="val 10052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>
            <a:cxnSpLocks/>
          </p:cNvCxnSpPr>
          <p:nvPr/>
        </p:nvCxnSpPr>
        <p:spPr bwMode="auto">
          <a:xfrm rot="10800000" flipV="1">
            <a:off x="1278471" y="3556000"/>
            <a:ext cx="2658534" cy="436404"/>
          </a:xfrm>
          <a:prstGeom prst="bentConnector3">
            <a:avLst>
              <a:gd name="adj1" fmla="val 9985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>
            <a:cxnSpLocks/>
          </p:cNvCxnSpPr>
          <p:nvPr/>
        </p:nvCxnSpPr>
        <p:spPr bwMode="auto">
          <a:xfrm rot="10800000" flipV="1">
            <a:off x="2646219" y="3708400"/>
            <a:ext cx="1290787" cy="503382"/>
          </a:xfrm>
          <a:prstGeom prst="bentConnector3">
            <a:avLst>
              <a:gd name="adj1" fmla="val 9973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cxnSpLocks/>
          </p:cNvCxnSpPr>
          <p:nvPr/>
        </p:nvCxnSpPr>
        <p:spPr bwMode="auto">
          <a:xfrm flipH="1">
            <a:off x="2452255" y="4211782"/>
            <a:ext cx="19396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ная линия уступом 56"/>
          <p:cNvCxnSpPr>
            <a:cxnSpLocks/>
          </p:cNvCxnSpPr>
          <p:nvPr/>
        </p:nvCxnSpPr>
        <p:spPr bwMode="auto">
          <a:xfrm rot="10800000" flipV="1">
            <a:off x="2823846" y="3980847"/>
            <a:ext cx="1200907" cy="503382"/>
          </a:xfrm>
          <a:prstGeom prst="bentConnector3">
            <a:avLst>
              <a:gd name="adj1" fmla="val 1923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 bwMode="auto">
          <a:xfrm>
            <a:off x="2201755" y="4401127"/>
            <a:ext cx="622090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63" name="Соединительная линия уступом 62"/>
          <p:cNvCxnSpPr>
            <a:cxnSpLocks/>
            <a:endCxn id="61" idx="3"/>
          </p:cNvCxnSpPr>
          <p:nvPr/>
        </p:nvCxnSpPr>
        <p:spPr bwMode="auto">
          <a:xfrm rot="10800000">
            <a:off x="2823846" y="4487309"/>
            <a:ext cx="1340074" cy="1104892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 bwMode="auto">
          <a:xfrm>
            <a:off x="9990386" y="1950209"/>
            <a:ext cx="1886038" cy="5891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Состояние ЛС можно так же посмотреть в оперативном режиме ( «онлайн»)</a:t>
            </a:r>
            <a:endParaRPr/>
          </a:p>
        </p:txBody>
      </p:sp>
      <p:cxnSp>
        <p:nvCxnSpPr>
          <p:cNvPr id="76" name="Соединительная линия уступом 75"/>
          <p:cNvCxnSpPr>
            <a:cxnSpLocks/>
          </p:cNvCxnSpPr>
          <p:nvPr/>
        </p:nvCxnSpPr>
        <p:spPr bwMode="auto">
          <a:xfrm rot="10800000">
            <a:off x="8582026" y="2049482"/>
            <a:ext cx="1408367" cy="273752"/>
          </a:xfrm>
          <a:prstGeom prst="bentConnector3">
            <a:avLst>
              <a:gd name="adj1" fmla="val -724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 bwMode="auto">
          <a:xfrm>
            <a:off x="7611183" y="5014649"/>
            <a:ext cx="2825068" cy="1675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-Выбрать нужную дату (по умолчанию – текущая дата)</a:t>
            </a:r>
            <a:endParaRPr/>
          </a:p>
          <a:p>
            <a:pPr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-Выбрать ЛС или раздел на ЛС (АКР)</a:t>
            </a:r>
            <a:endParaRPr/>
          </a:p>
          <a:p>
            <a:pPr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-Выбрать необходимые показатели отчета</a:t>
            </a:r>
            <a:endParaRPr/>
          </a:p>
          <a:p>
            <a:pPr algn="just">
              <a:defRPr/>
            </a:pPr>
            <a:endParaRPr lang="ru-RU" sz="1200">
              <a:solidFill>
                <a:schemeClr val="tx2"/>
              </a:solidFill>
              <a:latin typeface="Arial Narrow"/>
            </a:endParaRPr>
          </a:p>
          <a:p>
            <a:pPr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Для просмотра информации по средствам в рамках казначейского обеспечения обязательств – перейти во вкладку «Аккредитив» </a:t>
            </a:r>
            <a:endParaRPr/>
          </a:p>
        </p:txBody>
      </p:sp>
      <p:cxnSp>
        <p:nvCxnSpPr>
          <p:cNvPr id="82" name="Соединительная линия уступом 81"/>
          <p:cNvCxnSpPr>
            <a:cxnSpLocks/>
          </p:cNvCxnSpPr>
          <p:nvPr/>
        </p:nvCxnSpPr>
        <p:spPr bwMode="auto">
          <a:xfrm rot="10800000" flipV="1">
            <a:off x="7762878" y="3879570"/>
            <a:ext cx="2950843" cy="1225830"/>
          </a:xfrm>
          <a:prstGeom prst="bentConnector3">
            <a:avLst>
              <a:gd name="adj1" fmla="val 10067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>
            <a:cxnSpLocks/>
          </p:cNvCxnSpPr>
          <p:nvPr/>
        </p:nvCxnSpPr>
        <p:spPr bwMode="auto">
          <a:xfrm rot="10800000" flipV="1">
            <a:off x="9913621" y="4211780"/>
            <a:ext cx="1172187" cy="611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cxnSpLocks/>
          </p:cNvCxnSpPr>
          <p:nvPr/>
        </p:nvCxnSpPr>
        <p:spPr bwMode="auto">
          <a:xfrm>
            <a:off x="10246189" y="5685550"/>
            <a:ext cx="342125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Левая фигурная скобка 91"/>
          <p:cNvSpPr/>
          <p:nvPr/>
        </p:nvSpPr>
        <p:spPr bwMode="auto">
          <a:xfrm>
            <a:off x="10588314" y="5105401"/>
            <a:ext cx="132703" cy="1333499"/>
          </a:xfrm>
          <a:prstGeom prst="leftBrace">
            <a:avLst>
              <a:gd name="adj1" fmla="val 8333"/>
              <a:gd name="adj2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3" name="Соединительная линия уступом 92"/>
          <p:cNvCxnSpPr>
            <a:cxnSpLocks/>
          </p:cNvCxnSpPr>
          <p:nvPr/>
        </p:nvCxnSpPr>
        <p:spPr bwMode="auto">
          <a:xfrm rot="5400000">
            <a:off x="6496732" y="4300476"/>
            <a:ext cx="3051154" cy="986082"/>
          </a:xfrm>
          <a:prstGeom prst="bentConnector3">
            <a:avLst>
              <a:gd name="adj1" fmla="val 286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 bwMode="auto">
          <a:xfrm>
            <a:off x="8047024" y="3078835"/>
            <a:ext cx="622090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4163920" y="5014649"/>
            <a:ext cx="2622425" cy="17141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Если проставлен чек-бокс - отчет перейдет в статус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«Ожидает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акцепта ЦС»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и будет ждать подписания специалистом ЦС;</a:t>
            </a:r>
            <a:endParaRPr/>
          </a:p>
          <a:p>
            <a:pPr lvl="0"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Если чек-бокс не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заполнялся, 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отчет - перейдет в статус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«Сформирован»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;</a:t>
            </a:r>
            <a:endParaRPr/>
          </a:p>
          <a:p>
            <a:pPr lvl="0" algn="just">
              <a:defRPr/>
            </a:pPr>
            <a:r>
              <a:rPr lang="ru-RU" sz="1200">
                <a:solidFill>
                  <a:schemeClr val="tx2"/>
                </a:solidFill>
                <a:latin typeface="Arial Narrow"/>
              </a:rPr>
              <a:t>Если отчет формировался по инициативе ЦС - перейдет в статус </a:t>
            </a:r>
            <a:r>
              <a:rPr lang="ru-RU" sz="1200">
                <a:solidFill>
                  <a:schemeClr val="tx2"/>
                </a:solidFill>
                <a:latin typeface="Arial Narrow"/>
              </a:rPr>
              <a:t>«Передан клиенту»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834" t="13580" r="48004" b="38272"/>
          <a:stretch/>
        </p:blipFill>
        <p:spPr bwMode="auto">
          <a:xfrm>
            <a:off x="126590" y="819441"/>
            <a:ext cx="9562669" cy="591878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 bwMode="auto">
          <a:xfrm>
            <a:off x="3987209" y="124966"/>
            <a:ext cx="8204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Обмен произвольными  документами (информационными сообщениями)</a:t>
            </a:r>
            <a:endParaRPr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922388" y="174194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Применяется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для электронного документооборота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с Казначейством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32078" y="3808976"/>
            <a:ext cx="2160396" cy="37569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9594" t="21312" r="39206" b="71235"/>
          <a:stretch/>
        </p:blipFill>
        <p:spPr bwMode="auto">
          <a:xfrm>
            <a:off x="126588" y="734296"/>
            <a:ext cx="9663154" cy="97571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 bwMode="auto">
          <a:xfrm>
            <a:off x="8922388" y="2729447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Данный формуляр отражает поступающую от ТОФК информацию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225828" y="2340323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544284" y="2299442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4" name="Соединительная линия уступом 13"/>
          <p:cNvCxnSpPr>
            <a:cxnSpLocks/>
          </p:cNvCxnSpPr>
          <p:nvPr/>
        </p:nvCxnSpPr>
        <p:spPr bwMode="auto">
          <a:xfrm rot="10800000">
            <a:off x="4494885" y="2480248"/>
            <a:ext cx="4343025" cy="590570"/>
          </a:xfrm>
          <a:prstGeom prst="bentConnector3">
            <a:avLst>
              <a:gd name="adj1" fmla="val 95348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cxnSpLocks/>
          </p:cNvCxnSpPr>
          <p:nvPr/>
        </p:nvCxnSpPr>
        <p:spPr bwMode="auto">
          <a:xfrm rot="16199998" flipV="1">
            <a:off x="7853988" y="2913064"/>
            <a:ext cx="1651484" cy="1001835"/>
          </a:xfrm>
          <a:prstGeom prst="bentConnector3">
            <a:avLst>
              <a:gd name="adj1" fmla="val 2357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 bwMode="auto">
          <a:xfrm>
            <a:off x="8942487" y="372087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Данный формуляр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отражает исходящую от участников КС информацию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>
          <a:blip r:embed="rId2"/>
          <a:srcRect l="1" t="12811" r="48421" b="8418"/>
          <a:stretch/>
        </p:blipFill>
        <p:spPr bwMode="auto">
          <a:xfrm>
            <a:off x="234208" y="1243047"/>
            <a:ext cx="9402161" cy="5439109"/>
          </a:xfrm>
          <a:prstGeom prst="rect">
            <a:avLst/>
          </a:prstGeom>
          <a:ln>
            <a:noFill/>
          </a:ln>
        </p:spPr>
      </p:pic>
      <p:sp>
        <p:nvSpPr>
          <p:cNvPr id="5" name="Прямоугольник 4"/>
          <p:cNvSpPr/>
          <p:nvPr/>
        </p:nvSpPr>
        <p:spPr bwMode="auto">
          <a:xfrm>
            <a:off x="2381991" y="117245"/>
            <a:ext cx="971535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1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Создание </a:t>
            </a:r>
            <a:r>
              <a:rPr lang="ru-RU" sz="21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акта приемки-передачи показателей лицевого счета в ПУР КС ГИИС ЭБ</a:t>
            </a:r>
            <a:endParaRPr lang="ru-RU" sz="2100" b="1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/>
            </a:endParaRPr>
          </a:p>
        </p:txBody>
      </p:sp>
      <p:cxnSp>
        <p:nvCxnSpPr>
          <p:cNvPr id="33" name="Соединительная линия уступом 32"/>
          <p:cNvCxnSpPr>
            <a:cxnSpLocks/>
          </p:cNvCxnSpPr>
          <p:nvPr/>
        </p:nvCxnSpPr>
        <p:spPr bwMode="auto">
          <a:xfrm rot="10800000" flipV="1">
            <a:off x="8006994" y="1964409"/>
            <a:ext cx="961565" cy="527581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 bwMode="auto">
          <a:xfrm>
            <a:off x="234208" y="685862"/>
            <a:ext cx="11863138" cy="6375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Располагается по пути: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Казначейское сопровождение →Управление расходами (казначейское сопровождение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) →Акт приемки-передачи показателей лицевого счета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→ Все документы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8487779" y="1864092"/>
            <a:ext cx="3331434" cy="4872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1 ШАГ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основание для передачи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1478171" y="3070814"/>
            <a:ext cx="1757400" cy="6244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400">
                <a:solidFill>
                  <a:schemeClr val="tx2"/>
                </a:solidFill>
                <a:latin typeface="Arial Narrow"/>
              </a:rPr>
              <a:t>2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ШАГ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л/с клиента передающего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528411" y="4330840"/>
            <a:ext cx="1707160" cy="6585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3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ШАГ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л/с клиента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принимающего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399931" y="5376569"/>
            <a:ext cx="2433703" cy="6209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4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ШАГ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документы - основания передающей стороны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8487779" y="6084852"/>
            <a:ext cx="3331434" cy="6274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6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ШАГ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Выбрать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автоматическое заполнение показателей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9636369" y="3370417"/>
            <a:ext cx="2460977" cy="1475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* Акт подписывается передающей и принимающей сторонами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32" name="Прямая со стрелкой 31"/>
          <p:cNvCxnSpPr>
            <a:cxnSpLocks/>
          </p:cNvCxnSpPr>
          <p:nvPr/>
        </p:nvCxnSpPr>
        <p:spPr bwMode="auto">
          <a:xfrm>
            <a:off x="1528411" y="361063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cxnSpLocks/>
          </p:cNvCxnSpPr>
          <p:nvPr/>
        </p:nvCxnSpPr>
        <p:spPr bwMode="auto">
          <a:xfrm>
            <a:off x="1661776" y="4845420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cxnSpLocks/>
          </p:cNvCxnSpPr>
          <p:nvPr/>
        </p:nvCxnSpPr>
        <p:spPr bwMode="auto">
          <a:xfrm>
            <a:off x="869631" y="599749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cxnSpLocks/>
          </p:cNvCxnSpPr>
          <p:nvPr/>
        </p:nvCxnSpPr>
        <p:spPr bwMode="auto">
          <a:xfrm>
            <a:off x="6165776" y="592074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 bwMode="auto">
          <a:xfrm>
            <a:off x="4500059" y="5306041"/>
            <a:ext cx="3331435" cy="6775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5 </a:t>
            </a:r>
            <a:r>
              <a:rPr lang="ru-RU" sz="1400">
                <a:solidFill>
                  <a:schemeClr val="tx2"/>
                </a:solidFill>
                <a:latin typeface="Arial Narrow"/>
              </a:rPr>
              <a:t>ШАГ</a:t>
            </a:r>
            <a:endParaRPr/>
          </a:p>
          <a:p>
            <a:pPr algn="ctr">
              <a:defRPr/>
            </a:pPr>
            <a:r>
              <a:rPr lang="ru-RU" sz="1400">
                <a:solidFill>
                  <a:schemeClr val="tx2"/>
                </a:solidFill>
                <a:latin typeface="Arial Narrow"/>
              </a:rPr>
              <a:t>Заполнить соответствующие аналитические коды разделов принимающей стороны</a:t>
            </a:r>
            <a:endParaRPr lang="ru-RU" sz="1400">
              <a:solidFill>
                <a:schemeClr val="tx2"/>
              </a:solidFill>
              <a:latin typeface="Arial Narrow"/>
            </a:endParaRPr>
          </a:p>
        </p:txBody>
      </p:sp>
      <p:cxnSp>
        <p:nvCxnSpPr>
          <p:cNvPr id="41" name="Соединительная линия уступом 40"/>
          <p:cNvCxnSpPr>
            <a:cxnSpLocks/>
          </p:cNvCxnSpPr>
          <p:nvPr/>
        </p:nvCxnSpPr>
        <p:spPr bwMode="auto">
          <a:xfrm rot="10800000">
            <a:off x="264353" y="1813852"/>
            <a:ext cx="8253569" cy="4829806"/>
          </a:xfrm>
          <a:prstGeom prst="bentConnector3">
            <a:avLst>
              <a:gd name="adj1" fmla="val 10222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6621468" y="124966"/>
            <a:ext cx="55705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Техническая поддержка</a:t>
            </a:r>
            <a:endParaRPr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 l="30647" t="17566" r="30209" b="42652"/>
          <a:stretch/>
        </p:blipFill>
        <p:spPr bwMode="auto">
          <a:xfrm>
            <a:off x="644004" y="1624416"/>
            <a:ext cx="6510329" cy="4084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1"/>
          <p:cNvPicPr>
            <a:picLocks noChangeAspect="1" noChangeArrowheads="1"/>
          </p:cNvPicPr>
          <p:nvPr/>
        </p:nvPicPr>
        <p:blipFill>
          <a:blip r:embed="rId3"/>
          <a:srcRect l="16158" t="56940" r="75162" b="39273"/>
          <a:stretch/>
        </p:blipFill>
        <p:spPr bwMode="auto">
          <a:xfrm>
            <a:off x="7907596" y="4471458"/>
            <a:ext cx="2998273" cy="6000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 bwMode="auto">
          <a:xfrm>
            <a:off x="7796768" y="2206517"/>
            <a:ext cx="3379763" cy="17812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  <a:p>
            <a:pPr>
              <a:defRPr/>
            </a:pPr>
            <a:r>
              <a:rPr lang="ru-RU" sz="1500">
                <a:solidFill>
                  <a:schemeClr val="tx2"/>
                </a:solidFill>
                <a:latin typeface="Arial Narrow"/>
              </a:rPr>
              <a:t>При возникновении тех. ошибки в правом верхнем углу любого окна можно нажать «Сообщить о проблеме», </a:t>
            </a:r>
            <a:endParaRPr lang="ru-RU" sz="1500">
              <a:solidFill>
                <a:schemeClr val="tx2"/>
              </a:solidFill>
              <a:latin typeface="Arial Narrow"/>
            </a:endParaRPr>
          </a:p>
          <a:p>
            <a:pPr>
              <a:defRPr/>
            </a:pPr>
            <a:r>
              <a:rPr lang="ru-RU" sz="1500">
                <a:solidFill>
                  <a:schemeClr val="tx2"/>
                </a:solidFill>
                <a:latin typeface="Arial Narrow"/>
              </a:rPr>
              <a:t>з</a:t>
            </a:r>
            <a:r>
              <a:rPr lang="ru-RU" sz="1500">
                <a:solidFill>
                  <a:schemeClr val="tx2"/>
                </a:solidFill>
                <a:latin typeface="Arial Narrow"/>
              </a:rPr>
              <a:t>аполнить </a:t>
            </a:r>
            <a:r>
              <a:rPr lang="ru-RU" sz="1500">
                <a:solidFill>
                  <a:schemeClr val="tx2"/>
                </a:solidFill>
                <a:latin typeface="Arial Narrow"/>
              </a:rPr>
              <a:t>форму обращения и приложить снимки экрана</a:t>
            </a:r>
            <a:endParaRPr/>
          </a:p>
          <a:p>
            <a:pPr>
              <a:defRPr/>
            </a:pPr>
            <a:endParaRPr lang="ru-RU" sz="1500">
              <a:solidFill>
                <a:schemeClr val="tx2"/>
              </a:solidFill>
              <a:latin typeface="Arial Narrow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 l="9861" t="21235" r="39236" b="71111"/>
          <a:stretch/>
        </p:blipFill>
        <p:spPr bwMode="auto">
          <a:xfrm>
            <a:off x="644004" y="829732"/>
            <a:ext cx="10815465" cy="7450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 flipV="1">
            <a:off x="9625523" y="1202266"/>
            <a:ext cx="0" cy="10042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cxnSpLocks/>
          </p:cNvCxnSpPr>
          <p:nvPr/>
        </p:nvCxnSpPr>
        <p:spPr bwMode="auto">
          <a:xfrm flipH="1" flipV="1">
            <a:off x="7001930" y="3354701"/>
            <a:ext cx="837123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rPr>
              <a:t>СПАСИБО ЗА ВНИМАНИЕ!  </a:t>
            </a:r>
            <a:endParaRPr/>
          </a:p>
        </p:txBody>
      </p:sp>
      <p:sp>
        <p:nvSpPr>
          <p:cNvPr id="6" name="object 9"/>
          <p:cNvSpPr/>
          <p:nvPr/>
        </p:nvSpPr>
        <p:spPr bwMode="auto">
          <a:xfrm>
            <a:off x="9291938" y="1143000"/>
            <a:ext cx="2900062" cy="4800600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Pages>0</Pages>
  <Words>0</Words>
  <Characters>0</Characters>
  <CharactersWithSpaces>0</CharactersWithSpaces>
  <Application>Р7-Офис/7.4.0.351</Application>
  <DocSecurity>0</DocSecurity>
  <PresentationFormat>Широкоэкранный</PresentationFormat>
  <Lines>0</Lines>
  <Paragraphs>0</Paragraphs>
  <Slides>23</Slides>
  <Notes>23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PetrichenkoSM@fsfk.local</dc:creator>
  <cp:keywords/>
  <dc:description/>
  <dc:identifier/>
  <dc:language/>
  <cp:lastModifiedBy/>
  <cp:revision>1787</cp:revision>
  <dcterms:created xsi:type="dcterms:W3CDTF">2015-03-03T16:27:21Z</dcterms:created>
  <dcterms:modified xsi:type="dcterms:W3CDTF">2026-07-07T03:39:47Z</dcterms:modified>
  <cp:category/>
  <cp:contentStatus/>
  <cp:version/>
</cp:coreProperties>
</file>